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57" r:id="rId4"/>
    <p:sldId id="258" r:id="rId5"/>
    <p:sldId id="260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940" autoAdjust="0"/>
  </p:normalViewPr>
  <p:slideViewPr>
    <p:cSldViewPr snapToGrid="0">
      <p:cViewPr varScale="1">
        <p:scale>
          <a:sx n="37" d="100"/>
          <a:sy n="37" d="100"/>
        </p:scale>
        <p:origin x="96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4F6A6B-E592-42FB-B3B2-CC128E1FDC9C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811D10-6B67-4EFD-A589-F813B6B8666D}">
      <dgm:prSet custT="1"/>
      <dgm:spPr/>
      <dgm:t>
        <a:bodyPr/>
        <a:lstStyle/>
        <a:p>
          <a:pPr algn="ctr">
            <a:lnSpc>
              <a:spcPct val="100000"/>
            </a:lnSpc>
            <a:defRPr b="1"/>
          </a:pPr>
          <a:r>
            <a:rPr lang="en-US" sz="1800" dirty="0"/>
            <a:t>71 applications from 62 different organizations </a:t>
          </a:r>
        </a:p>
      </dgm:t>
    </dgm:pt>
    <dgm:pt modelId="{87AACC06-4327-49C0-9377-A071436BA5EE}" type="parTrans" cxnId="{D2E05939-D49E-4C82-A02A-FA1BF54498C8}">
      <dgm:prSet/>
      <dgm:spPr/>
      <dgm:t>
        <a:bodyPr/>
        <a:lstStyle/>
        <a:p>
          <a:endParaRPr lang="en-US"/>
        </a:p>
      </dgm:t>
    </dgm:pt>
    <dgm:pt modelId="{0B928358-EF2E-4216-A2AB-80879A2FBE5C}" type="sibTrans" cxnId="{D2E05939-D49E-4C82-A02A-FA1BF54498C8}">
      <dgm:prSet/>
      <dgm:spPr/>
      <dgm:t>
        <a:bodyPr/>
        <a:lstStyle/>
        <a:p>
          <a:endParaRPr lang="en-US"/>
        </a:p>
      </dgm:t>
    </dgm:pt>
    <dgm:pt modelId="{0891BE47-1FBB-4978-A4C0-97F49F1ED7F9}">
      <dgm:prSet/>
      <dgm:spPr/>
      <dgm:t>
        <a:bodyPr/>
        <a:lstStyle/>
        <a:p>
          <a:pPr algn="ctr">
            <a:lnSpc>
              <a:spcPct val="100000"/>
            </a:lnSpc>
            <a:defRPr b="1"/>
          </a:pPr>
          <a:r>
            <a:rPr lang="en-US" dirty="0"/>
            <a:t>All congressional districts received multiple applications</a:t>
          </a:r>
        </a:p>
      </dgm:t>
    </dgm:pt>
    <dgm:pt modelId="{1ED3F97B-8E5E-45D2-BEB7-6380F9F725B7}" type="parTrans" cxnId="{7AA5E0C2-D747-45D9-B205-D7E3E2BEE529}">
      <dgm:prSet/>
      <dgm:spPr/>
      <dgm:t>
        <a:bodyPr/>
        <a:lstStyle/>
        <a:p>
          <a:endParaRPr lang="en-US"/>
        </a:p>
      </dgm:t>
    </dgm:pt>
    <dgm:pt modelId="{656EEEFC-AD58-4B6F-9968-3F94FF61597C}" type="sibTrans" cxnId="{7AA5E0C2-D747-45D9-B205-D7E3E2BEE529}">
      <dgm:prSet/>
      <dgm:spPr/>
      <dgm:t>
        <a:bodyPr/>
        <a:lstStyle/>
        <a:p>
          <a:endParaRPr lang="en-US"/>
        </a:p>
      </dgm:t>
    </dgm:pt>
    <dgm:pt modelId="{48626EE0-3A26-4F27-90B6-AD0654E738CF}">
      <dgm:prSet/>
      <dgm:spPr/>
      <dgm:t>
        <a:bodyPr/>
        <a:lstStyle/>
        <a:p>
          <a:pPr algn="ctr">
            <a:lnSpc>
              <a:spcPct val="100000"/>
            </a:lnSpc>
            <a:defRPr b="1"/>
          </a:pPr>
          <a:r>
            <a:rPr lang="en-US" dirty="0"/>
            <a:t>All priority areas and strategies received 2+ applications </a:t>
          </a:r>
        </a:p>
      </dgm:t>
    </dgm:pt>
    <dgm:pt modelId="{BBB9EAB5-4421-407A-8F5F-DEBDB93C8B23}" type="parTrans" cxnId="{3949BCD6-377B-450A-BF55-2521EC407D9D}">
      <dgm:prSet/>
      <dgm:spPr/>
      <dgm:t>
        <a:bodyPr/>
        <a:lstStyle/>
        <a:p>
          <a:endParaRPr lang="en-US"/>
        </a:p>
      </dgm:t>
    </dgm:pt>
    <dgm:pt modelId="{B60A7ED9-A20E-4BD8-BE17-8305EC675A0F}" type="sibTrans" cxnId="{3949BCD6-377B-450A-BF55-2521EC407D9D}">
      <dgm:prSet/>
      <dgm:spPr/>
      <dgm:t>
        <a:bodyPr/>
        <a:lstStyle/>
        <a:p>
          <a:endParaRPr lang="en-US"/>
        </a:p>
      </dgm:t>
    </dgm:pt>
    <dgm:pt modelId="{FD4A53DC-7AB3-408F-B4B5-798D3A182110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dirty="0"/>
        </a:p>
      </dgm:t>
    </dgm:pt>
    <dgm:pt modelId="{1A2FE972-465C-46CE-866E-176110A1E058}" type="sibTrans" cxnId="{AA21FC54-964D-459F-B7F5-0A1FA4C3317C}">
      <dgm:prSet/>
      <dgm:spPr/>
      <dgm:t>
        <a:bodyPr/>
        <a:lstStyle/>
        <a:p>
          <a:endParaRPr lang="en-US"/>
        </a:p>
      </dgm:t>
    </dgm:pt>
    <dgm:pt modelId="{A92D3683-EC01-4F2A-B155-ADDE2F9910DE}" type="parTrans" cxnId="{AA21FC54-964D-459F-B7F5-0A1FA4C3317C}">
      <dgm:prSet/>
      <dgm:spPr/>
      <dgm:t>
        <a:bodyPr/>
        <a:lstStyle/>
        <a:p>
          <a:endParaRPr lang="en-US"/>
        </a:p>
      </dgm:t>
    </dgm:pt>
    <dgm:pt modelId="{510A0782-367E-4062-BF2C-932034146AD5}" type="pres">
      <dgm:prSet presAssocID="{6F4F6A6B-E592-42FB-B3B2-CC128E1FDC9C}" presName="root" presStyleCnt="0">
        <dgm:presLayoutVars>
          <dgm:dir/>
          <dgm:resizeHandles val="exact"/>
        </dgm:presLayoutVars>
      </dgm:prSet>
      <dgm:spPr/>
    </dgm:pt>
    <dgm:pt modelId="{9DB48CE7-8A1C-4983-8283-5376ABC8F4A1}" type="pres">
      <dgm:prSet presAssocID="{7B811D10-6B67-4EFD-A589-F813B6B8666D}" presName="compNode" presStyleCnt="0"/>
      <dgm:spPr/>
    </dgm:pt>
    <dgm:pt modelId="{CF95FA9A-80CE-4DCF-B213-B215C54BB434}" type="pres">
      <dgm:prSet presAssocID="{7B811D10-6B67-4EFD-A589-F813B6B8666D}" presName="iconRect" presStyleLbl="node1" presStyleIdx="0" presStyleCnt="3" custScaleX="154918" custScaleY="171504" custLinFactNeighborX="96907" custLinFactNeighborY="-4578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ilding"/>
        </a:ext>
      </dgm:extLst>
    </dgm:pt>
    <dgm:pt modelId="{10AD4268-5F07-4227-97E9-A484B9591952}" type="pres">
      <dgm:prSet presAssocID="{7B811D10-6B67-4EFD-A589-F813B6B8666D}" presName="iconSpace" presStyleCnt="0"/>
      <dgm:spPr/>
    </dgm:pt>
    <dgm:pt modelId="{706E54E8-5270-4BB5-AD6A-3014EA239F3C}" type="pres">
      <dgm:prSet presAssocID="{7B811D10-6B67-4EFD-A589-F813B6B8666D}" presName="parTx" presStyleLbl="revTx" presStyleIdx="0" presStyleCnt="6">
        <dgm:presLayoutVars>
          <dgm:chMax val="0"/>
          <dgm:chPref val="0"/>
        </dgm:presLayoutVars>
      </dgm:prSet>
      <dgm:spPr/>
    </dgm:pt>
    <dgm:pt modelId="{051E2C9D-A680-4EF1-81D1-3147450A5A27}" type="pres">
      <dgm:prSet presAssocID="{7B811D10-6B67-4EFD-A589-F813B6B8666D}" presName="txSpace" presStyleCnt="0"/>
      <dgm:spPr/>
    </dgm:pt>
    <dgm:pt modelId="{3A9F7EBA-1C51-4408-AFBB-0483724097C8}" type="pres">
      <dgm:prSet presAssocID="{7B811D10-6B67-4EFD-A589-F813B6B8666D}" presName="desTx" presStyleLbl="revTx" presStyleIdx="1" presStyleCnt="6">
        <dgm:presLayoutVars/>
      </dgm:prSet>
      <dgm:spPr/>
    </dgm:pt>
    <dgm:pt modelId="{B132230A-9868-4295-A969-9586636AA51D}" type="pres">
      <dgm:prSet presAssocID="{0B928358-EF2E-4216-A2AB-80879A2FBE5C}" presName="sibTrans" presStyleCnt="0"/>
      <dgm:spPr/>
    </dgm:pt>
    <dgm:pt modelId="{04255041-14AE-4819-8129-61EBADB530EC}" type="pres">
      <dgm:prSet presAssocID="{0891BE47-1FBB-4978-A4C0-97F49F1ED7F9}" presName="compNode" presStyleCnt="0"/>
      <dgm:spPr/>
    </dgm:pt>
    <dgm:pt modelId="{2B38850C-92EA-4554-9EA7-A5D92AE27040}" type="pres">
      <dgm:prSet presAssocID="{0891BE47-1FBB-4978-A4C0-97F49F1ED7F9}" presName="iconRect" presStyleLbl="node1" presStyleIdx="1" presStyleCnt="3" custScaleX="154918" custScaleY="171504" custLinFactNeighborX="84872" custLinFactNeighborY="-4578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219C0AA7-C6BF-4547-A51C-AA2C6F57BB5F}" type="pres">
      <dgm:prSet presAssocID="{0891BE47-1FBB-4978-A4C0-97F49F1ED7F9}" presName="iconSpace" presStyleCnt="0"/>
      <dgm:spPr/>
    </dgm:pt>
    <dgm:pt modelId="{C5086EF5-2895-4126-8910-B8C7B01954A7}" type="pres">
      <dgm:prSet presAssocID="{0891BE47-1FBB-4978-A4C0-97F49F1ED7F9}" presName="parTx" presStyleLbl="revTx" presStyleIdx="2" presStyleCnt="6">
        <dgm:presLayoutVars>
          <dgm:chMax val="0"/>
          <dgm:chPref val="0"/>
        </dgm:presLayoutVars>
      </dgm:prSet>
      <dgm:spPr/>
    </dgm:pt>
    <dgm:pt modelId="{1635262C-35EE-4A9C-9727-8F9D515752CF}" type="pres">
      <dgm:prSet presAssocID="{0891BE47-1FBB-4978-A4C0-97F49F1ED7F9}" presName="txSpace" presStyleCnt="0"/>
      <dgm:spPr/>
    </dgm:pt>
    <dgm:pt modelId="{0BC2168D-030D-4D56-B76D-3F61E9C0F31D}" type="pres">
      <dgm:prSet presAssocID="{0891BE47-1FBB-4978-A4C0-97F49F1ED7F9}" presName="desTx" presStyleLbl="revTx" presStyleIdx="3" presStyleCnt="6">
        <dgm:presLayoutVars/>
      </dgm:prSet>
      <dgm:spPr/>
    </dgm:pt>
    <dgm:pt modelId="{E80D8917-0C92-4FAC-AE45-A34685B0EEC3}" type="pres">
      <dgm:prSet presAssocID="{656EEEFC-AD58-4B6F-9968-3F94FF61597C}" presName="sibTrans" presStyleCnt="0"/>
      <dgm:spPr/>
    </dgm:pt>
    <dgm:pt modelId="{0181716C-C0B3-459F-B139-D01DF12428FD}" type="pres">
      <dgm:prSet presAssocID="{48626EE0-3A26-4F27-90B6-AD0654E738CF}" presName="compNode" presStyleCnt="0"/>
      <dgm:spPr/>
    </dgm:pt>
    <dgm:pt modelId="{BEC8781B-90CF-4927-A78C-B5B1F3943C91}" type="pres">
      <dgm:prSet presAssocID="{48626EE0-3A26-4F27-90B6-AD0654E738CF}" presName="iconRect" presStyleLbl="node1" presStyleIdx="2" presStyleCnt="3" custScaleX="154918" custScaleY="171504" custLinFactNeighborX="87445" custLinFactNeighborY="-4578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B05F583-EBE2-4E74-9077-495841F2C3E6}" type="pres">
      <dgm:prSet presAssocID="{48626EE0-3A26-4F27-90B6-AD0654E738CF}" presName="iconSpace" presStyleCnt="0"/>
      <dgm:spPr/>
    </dgm:pt>
    <dgm:pt modelId="{0F9B0F37-B670-4F0B-8842-D59F3DB22131}" type="pres">
      <dgm:prSet presAssocID="{48626EE0-3A26-4F27-90B6-AD0654E738CF}" presName="parTx" presStyleLbl="revTx" presStyleIdx="4" presStyleCnt="6">
        <dgm:presLayoutVars>
          <dgm:chMax val="0"/>
          <dgm:chPref val="0"/>
        </dgm:presLayoutVars>
      </dgm:prSet>
      <dgm:spPr/>
    </dgm:pt>
    <dgm:pt modelId="{3B2C89FA-EFE3-4891-A19C-30F8539EC2AC}" type="pres">
      <dgm:prSet presAssocID="{48626EE0-3A26-4F27-90B6-AD0654E738CF}" presName="txSpace" presStyleCnt="0"/>
      <dgm:spPr/>
    </dgm:pt>
    <dgm:pt modelId="{27C5FBDC-48A9-439D-80F3-87C05225EA6C}" type="pres">
      <dgm:prSet presAssocID="{48626EE0-3A26-4F27-90B6-AD0654E738CF}" presName="desTx" presStyleLbl="revTx" presStyleIdx="5" presStyleCnt="6">
        <dgm:presLayoutVars/>
      </dgm:prSet>
      <dgm:spPr/>
    </dgm:pt>
  </dgm:ptLst>
  <dgm:cxnLst>
    <dgm:cxn modelId="{4A5BC706-D3FD-4675-ACF2-38E343E65880}" type="presOf" srcId="{48626EE0-3A26-4F27-90B6-AD0654E738CF}" destId="{0F9B0F37-B670-4F0B-8842-D59F3DB22131}" srcOrd="0" destOrd="0" presId="urn:microsoft.com/office/officeart/2018/2/layout/IconLabelDescriptionList"/>
    <dgm:cxn modelId="{D2E05939-D49E-4C82-A02A-FA1BF54498C8}" srcId="{6F4F6A6B-E592-42FB-B3B2-CC128E1FDC9C}" destId="{7B811D10-6B67-4EFD-A589-F813B6B8666D}" srcOrd="0" destOrd="0" parTransId="{87AACC06-4327-49C0-9377-A071436BA5EE}" sibTransId="{0B928358-EF2E-4216-A2AB-80879A2FBE5C}"/>
    <dgm:cxn modelId="{DAC6733B-A661-4651-8599-D8096DAB8467}" type="presOf" srcId="{7B811D10-6B67-4EFD-A589-F813B6B8666D}" destId="{706E54E8-5270-4BB5-AD6A-3014EA239F3C}" srcOrd="0" destOrd="0" presId="urn:microsoft.com/office/officeart/2018/2/layout/IconLabelDescriptionList"/>
    <dgm:cxn modelId="{E5C6E04D-4ABE-4347-BEA0-2C1D8598454C}" type="presOf" srcId="{0891BE47-1FBB-4978-A4C0-97F49F1ED7F9}" destId="{C5086EF5-2895-4126-8910-B8C7B01954A7}" srcOrd="0" destOrd="0" presId="urn:microsoft.com/office/officeart/2018/2/layout/IconLabelDescriptionList"/>
    <dgm:cxn modelId="{AA21FC54-964D-459F-B7F5-0A1FA4C3317C}" srcId="{7B811D10-6B67-4EFD-A589-F813B6B8666D}" destId="{FD4A53DC-7AB3-408F-B4B5-798D3A182110}" srcOrd="0" destOrd="0" parTransId="{A92D3683-EC01-4F2A-B155-ADDE2F9910DE}" sibTransId="{1A2FE972-465C-46CE-866E-176110A1E058}"/>
    <dgm:cxn modelId="{8D827B84-EE32-4FE6-B717-20DC49354945}" type="presOf" srcId="{FD4A53DC-7AB3-408F-B4B5-798D3A182110}" destId="{3A9F7EBA-1C51-4408-AFBB-0483724097C8}" srcOrd="0" destOrd="0" presId="urn:microsoft.com/office/officeart/2018/2/layout/IconLabelDescriptionList"/>
    <dgm:cxn modelId="{7AA5E0C2-D747-45D9-B205-D7E3E2BEE529}" srcId="{6F4F6A6B-E592-42FB-B3B2-CC128E1FDC9C}" destId="{0891BE47-1FBB-4978-A4C0-97F49F1ED7F9}" srcOrd="1" destOrd="0" parTransId="{1ED3F97B-8E5E-45D2-BEB7-6380F9F725B7}" sibTransId="{656EEEFC-AD58-4B6F-9968-3F94FF61597C}"/>
    <dgm:cxn modelId="{3949BCD6-377B-450A-BF55-2521EC407D9D}" srcId="{6F4F6A6B-E592-42FB-B3B2-CC128E1FDC9C}" destId="{48626EE0-3A26-4F27-90B6-AD0654E738CF}" srcOrd="2" destOrd="0" parTransId="{BBB9EAB5-4421-407A-8F5F-DEBDB93C8B23}" sibTransId="{B60A7ED9-A20E-4BD8-BE17-8305EC675A0F}"/>
    <dgm:cxn modelId="{AE620AE0-03A5-4524-BA5F-2112E58DD882}" type="presOf" srcId="{6F4F6A6B-E592-42FB-B3B2-CC128E1FDC9C}" destId="{510A0782-367E-4062-BF2C-932034146AD5}" srcOrd="0" destOrd="0" presId="urn:microsoft.com/office/officeart/2018/2/layout/IconLabelDescriptionList"/>
    <dgm:cxn modelId="{56E58C91-0B79-490F-AEEB-644E49199B9D}" type="presParOf" srcId="{510A0782-367E-4062-BF2C-932034146AD5}" destId="{9DB48CE7-8A1C-4983-8283-5376ABC8F4A1}" srcOrd="0" destOrd="0" presId="urn:microsoft.com/office/officeart/2018/2/layout/IconLabelDescriptionList"/>
    <dgm:cxn modelId="{39F2AE8D-B446-4CDE-8A31-4449A8CB377E}" type="presParOf" srcId="{9DB48CE7-8A1C-4983-8283-5376ABC8F4A1}" destId="{CF95FA9A-80CE-4DCF-B213-B215C54BB434}" srcOrd="0" destOrd="0" presId="urn:microsoft.com/office/officeart/2018/2/layout/IconLabelDescriptionList"/>
    <dgm:cxn modelId="{5B270F1E-0E69-4BE7-ABC5-7E804A4ADC3C}" type="presParOf" srcId="{9DB48CE7-8A1C-4983-8283-5376ABC8F4A1}" destId="{10AD4268-5F07-4227-97E9-A484B9591952}" srcOrd="1" destOrd="0" presId="urn:microsoft.com/office/officeart/2018/2/layout/IconLabelDescriptionList"/>
    <dgm:cxn modelId="{7B05D73B-1127-487B-A872-A5A93E70A614}" type="presParOf" srcId="{9DB48CE7-8A1C-4983-8283-5376ABC8F4A1}" destId="{706E54E8-5270-4BB5-AD6A-3014EA239F3C}" srcOrd="2" destOrd="0" presId="urn:microsoft.com/office/officeart/2018/2/layout/IconLabelDescriptionList"/>
    <dgm:cxn modelId="{C2530374-0A0F-4EAD-AB84-DF1F9528C6E8}" type="presParOf" srcId="{9DB48CE7-8A1C-4983-8283-5376ABC8F4A1}" destId="{051E2C9D-A680-4EF1-81D1-3147450A5A27}" srcOrd="3" destOrd="0" presId="urn:microsoft.com/office/officeart/2018/2/layout/IconLabelDescriptionList"/>
    <dgm:cxn modelId="{E5636F24-5827-4571-98F3-E7A1A576E75F}" type="presParOf" srcId="{9DB48CE7-8A1C-4983-8283-5376ABC8F4A1}" destId="{3A9F7EBA-1C51-4408-AFBB-0483724097C8}" srcOrd="4" destOrd="0" presId="urn:microsoft.com/office/officeart/2018/2/layout/IconLabelDescriptionList"/>
    <dgm:cxn modelId="{06933C7A-A3CA-4AA8-B614-0E573AE094F2}" type="presParOf" srcId="{510A0782-367E-4062-BF2C-932034146AD5}" destId="{B132230A-9868-4295-A969-9586636AA51D}" srcOrd="1" destOrd="0" presId="urn:microsoft.com/office/officeart/2018/2/layout/IconLabelDescriptionList"/>
    <dgm:cxn modelId="{770DB119-E05F-4440-9A1E-AD1EA8EA3E59}" type="presParOf" srcId="{510A0782-367E-4062-BF2C-932034146AD5}" destId="{04255041-14AE-4819-8129-61EBADB530EC}" srcOrd="2" destOrd="0" presId="urn:microsoft.com/office/officeart/2018/2/layout/IconLabelDescriptionList"/>
    <dgm:cxn modelId="{E741EDE6-6249-4D3C-B3BD-652C6C0A54EC}" type="presParOf" srcId="{04255041-14AE-4819-8129-61EBADB530EC}" destId="{2B38850C-92EA-4554-9EA7-A5D92AE27040}" srcOrd="0" destOrd="0" presId="urn:microsoft.com/office/officeart/2018/2/layout/IconLabelDescriptionList"/>
    <dgm:cxn modelId="{C9617B5A-4A2B-4E05-8803-4F2CC3F016A6}" type="presParOf" srcId="{04255041-14AE-4819-8129-61EBADB530EC}" destId="{219C0AA7-C6BF-4547-A51C-AA2C6F57BB5F}" srcOrd="1" destOrd="0" presId="urn:microsoft.com/office/officeart/2018/2/layout/IconLabelDescriptionList"/>
    <dgm:cxn modelId="{B62E9B34-BE49-4A31-847A-F9077DD9123C}" type="presParOf" srcId="{04255041-14AE-4819-8129-61EBADB530EC}" destId="{C5086EF5-2895-4126-8910-B8C7B01954A7}" srcOrd="2" destOrd="0" presId="urn:microsoft.com/office/officeart/2018/2/layout/IconLabelDescriptionList"/>
    <dgm:cxn modelId="{BE818502-CFA8-4E88-8997-DD45070FF947}" type="presParOf" srcId="{04255041-14AE-4819-8129-61EBADB530EC}" destId="{1635262C-35EE-4A9C-9727-8F9D515752CF}" srcOrd="3" destOrd="0" presId="urn:microsoft.com/office/officeart/2018/2/layout/IconLabelDescriptionList"/>
    <dgm:cxn modelId="{F1CD4F5A-CE39-4DFC-87C2-C70A2FEEF2E3}" type="presParOf" srcId="{04255041-14AE-4819-8129-61EBADB530EC}" destId="{0BC2168D-030D-4D56-B76D-3F61E9C0F31D}" srcOrd="4" destOrd="0" presId="urn:microsoft.com/office/officeart/2018/2/layout/IconLabelDescriptionList"/>
    <dgm:cxn modelId="{73B50DEA-B163-4EF1-9D86-2EFD6D9F7769}" type="presParOf" srcId="{510A0782-367E-4062-BF2C-932034146AD5}" destId="{E80D8917-0C92-4FAC-AE45-A34685B0EEC3}" srcOrd="3" destOrd="0" presId="urn:microsoft.com/office/officeart/2018/2/layout/IconLabelDescriptionList"/>
    <dgm:cxn modelId="{55251194-B8F6-4E78-9456-F6CD51B8E467}" type="presParOf" srcId="{510A0782-367E-4062-BF2C-932034146AD5}" destId="{0181716C-C0B3-459F-B139-D01DF12428FD}" srcOrd="4" destOrd="0" presId="urn:microsoft.com/office/officeart/2018/2/layout/IconLabelDescriptionList"/>
    <dgm:cxn modelId="{A145AB3C-55FC-4D75-8432-0AE26DDC1147}" type="presParOf" srcId="{0181716C-C0B3-459F-B139-D01DF12428FD}" destId="{BEC8781B-90CF-4927-A78C-B5B1F3943C91}" srcOrd="0" destOrd="0" presId="urn:microsoft.com/office/officeart/2018/2/layout/IconLabelDescriptionList"/>
    <dgm:cxn modelId="{2D514CD9-0A07-4485-830F-C750DD2C9A7A}" type="presParOf" srcId="{0181716C-C0B3-459F-B139-D01DF12428FD}" destId="{DB05F583-EBE2-4E74-9077-495841F2C3E6}" srcOrd="1" destOrd="0" presId="urn:microsoft.com/office/officeart/2018/2/layout/IconLabelDescriptionList"/>
    <dgm:cxn modelId="{F4BD4240-C21D-403B-826B-56225CE415EF}" type="presParOf" srcId="{0181716C-C0B3-459F-B139-D01DF12428FD}" destId="{0F9B0F37-B670-4F0B-8842-D59F3DB22131}" srcOrd="2" destOrd="0" presId="urn:microsoft.com/office/officeart/2018/2/layout/IconLabelDescriptionList"/>
    <dgm:cxn modelId="{048AE91C-3538-4CD1-835D-A58D9B683D9C}" type="presParOf" srcId="{0181716C-C0B3-459F-B139-D01DF12428FD}" destId="{3B2C89FA-EFE3-4891-A19C-30F8539EC2AC}" srcOrd="3" destOrd="0" presId="urn:microsoft.com/office/officeart/2018/2/layout/IconLabelDescriptionList"/>
    <dgm:cxn modelId="{F4BA3267-1CED-4336-958B-D1188481B06E}" type="presParOf" srcId="{0181716C-C0B3-459F-B139-D01DF12428FD}" destId="{27C5FBDC-48A9-439D-80F3-87C05225EA6C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2CD6FC-F0A7-4140-8A99-58FEF984E95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19D31AF-24D7-4AE6-9EAD-6E68730E938A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67</a:t>
          </a:r>
          <a:r>
            <a:rPr lang="en-US" dirty="0"/>
            <a:t> Confirmations of Intent </a:t>
          </a:r>
        </a:p>
      </dgm:t>
    </dgm:pt>
    <dgm:pt modelId="{69CAEA33-9D73-401D-9B2F-79DF6CDC301F}" type="parTrans" cxnId="{9759E2AB-1699-4D90-86EF-7A6BCCA90BDB}">
      <dgm:prSet/>
      <dgm:spPr/>
      <dgm:t>
        <a:bodyPr/>
        <a:lstStyle/>
        <a:p>
          <a:endParaRPr lang="en-US"/>
        </a:p>
      </dgm:t>
    </dgm:pt>
    <dgm:pt modelId="{DB37EED9-BB87-44C5-AF09-479AC47BBD5F}" type="sibTrans" cxnId="{9759E2AB-1699-4D90-86EF-7A6BCCA90BDB}">
      <dgm:prSet/>
      <dgm:spPr/>
      <dgm:t>
        <a:bodyPr/>
        <a:lstStyle/>
        <a:p>
          <a:endParaRPr lang="en-US"/>
        </a:p>
      </dgm:t>
    </dgm:pt>
    <dgm:pt modelId="{60561BC5-BF6B-4EB4-9856-2F054DC2FD7D}">
      <dgm:prSet/>
      <dgm:spPr/>
      <dgm:t>
        <a:bodyPr/>
        <a:lstStyle/>
        <a:p>
          <a:r>
            <a:rPr lang="en-US"/>
            <a:t>Application Closes June 23</a:t>
          </a:r>
          <a:r>
            <a:rPr lang="en-US" baseline="30000"/>
            <a:t>rd</a:t>
          </a:r>
          <a:r>
            <a:rPr lang="en-US"/>
            <a:t> </a:t>
          </a:r>
        </a:p>
      </dgm:t>
    </dgm:pt>
    <dgm:pt modelId="{672DC4B1-67FA-48E9-89E7-6E088625B651}" type="parTrans" cxnId="{E1CA51D5-73A0-4A1D-B2F2-5F3730C03288}">
      <dgm:prSet/>
      <dgm:spPr/>
      <dgm:t>
        <a:bodyPr/>
        <a:lstStyle/>
        <a:p>
          <a:endParaRPr lang="en-US"/>
        </a:p>
      </dgm:t>
    </dgm:pt>
    <dgm:pt modelId="{9CEC8948-9EEE-47DF-88CF-D01F0F8E182B}" type="sibTrans" cxnId="{E1CA51D5-73A0-4A1D-B2F2-5F3730C03288}">
      <dgm:prSet/>
      <dgm:spPr/>
      <dgm:t>
        <a:bodyPr/>
        <a:lstStyle/>
        <a:p>
          <a:endParaRPr lang="en-US"/>
        </a:p>
      </dgm:t>
    </dgm:pt>
    <dgm:pt modelId="{B8D1247F-E8C6-4046-AAE7-9E4115088C23}" type="pres">
      <dgm:prSet presAssocID="{DD2CD6FC-F0A7-4140-8A99-58FEF984E958}" presName="root" presStyleCnt="0">
        <dgm:presLayoutVars>
          <dgm:dir/>
          <dgm:resizeHandles val="exact"/>
        </dgm:presLayoutVars>
      </dgm:prSet>
      <dgm:spPr/>
    </dgm:pt>
    <dgm:pt modelId="{138606A9-D997-4383-A868-352D89AAF717}" type="pres">
      <dgm:prSet presAssocID="{119D31AF-24D7-4AE6-9EAD-6E68730E938A}" presName="compNode" presStyleCnt="0"/>
      <dgm:spPr/>
    </dgm:pt>
    <dgm:pt modelId="{325D2CB5-083B-4DB7-9341-7517AAEE4C19}" type="pres">
      <dgm:prSet presAssocID="{119D31AF-24D7-4AE6-9EAD-6E68730E938A}" presName="bgRect" presStyleLbl="bgShp" presStyleIdx="0" presStyleCnt="2"/>
      <dgm:spPr/>
    </dgm:pt>
    <dgm:pt modelId="{5C9722C8-17DF-494E-B65C-30E729EADA9A}" type="pres">
      <dgm:prSet presAssocID="{119D31AF-24D7-4AE6-9EAD-6E68730E938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AB5E22CB-4964-41EE-856A-BAB45E5B069C}" type="pres">
      <dgm:prSet presAssocID="{119D31AF-24D7-4AE6-9EAD-6E68730E938A}" presName="spaceRect" presStyleCnt="0"/>
      <dgm:spPr/>
    </dgm:pt>
    <dgm:pt modelId="{5B3F75AC-E2F6-4AEC-B5FF-7AD94AC9EA1F}" type="pres">
      <dgm:prSet presAssocID="{119D31AF-24D7-4AE6-9EAD-6E68730E938A}" presName="parTx" presStyleLbl="revTx" presStyleIdx="0" presStyleCnt="2">
        <dgm:presLayoutVars>
          <dgm:chMax val="0"/>
          <dgm:chPref val="0"/>
        </dgm:presLayoutVars>
      </dgm:prSet>
      <dgm:spPr/>
    </dgm:pt>
    <dgm:pt modelId="{B8E4F889-4DF5-4F16-9E0C-1921B640928B}" type="pres">
      <dgm:prSet presAssocID="{DB37EED9-BB87-44C5-AF09-479AC47BBD5F}" presName="sibTrans" presStyleCnt="0"/>
      <dgm:spPr/>
    </dgm:pt>
    <dgm:pt modelId="{F7D7EC07-373D-4625-9CE3-A0D202E68C55}" type="pres">
      <dgm:prSet presAssocID="{60561BC5-BF6B-4EB4-9856-2F054DC2FD7D}" presName="compNode" presStyleCnt="0"/>
      <dgm:spPr/>
    </dgm:pt>
    <dgm:pt modelId="{8019CFB9-4A7F-4542-BFE5-EA4DBD0F2C98}" type="pres">
      <dgm:prSet presAssocID="{60561BC5-BF6B-4EB4-9856-2F054DC2FD7D}" presName="bgRect" presStyleLbl="bgShp" presStyleIdx="1" presStyleCnt="2"/>
      <dgm:spPr/>
    </dgm:pt>
    <dgm:pt modelId="{BBDBBFC9-3A19-4544-B1F4-F5FBAF8CA8A2}" type="pres">
      <dgm:prSet presAssocID="{60561BC5-BF6B-4EB4-9856-2F054DC2FD7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3FD8F82-98FA-49AB-869C-8CC32BC2F4C3}" type="pres">
      <dgm:prSet presAssocID="{60561BC5-BF6B-4EB4-9856-2F054DC2FD7D}" presName="spaceRect" presStyleCnt="0"/>
      <dgm:spPr/>
    </dgm:pt>
    <dgm:pt modelId="{339E5B8C-234C-46CF-93CC-9675A8DC74D1}" type="pres">
      <dgm:prSet presAssocID="{60561BC5-BF6B-4EB4-9856-2F054DC2FD7D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6F9CB32A-4A92-49A2-95F6-78CCA7CFF1C8}" type="presOf" srcId="{60561BC5-BF6B-4EB4-9856-2F054DC2FD7D}" destId="{339E5B8C-234C-46CF-93CC-9675A8DC74D1}" srcOrd="0" destOrd="0" presId="urn:microsoft.com/office/officeart/2018/2/layout/IconVerticalSolidList"/>
    <dgm:cxn modelId="{21954151-E571-459B-9D27-F64CDC23DE1D}" type="presOf" srcId="{DD2CD6FC-F0A7-4140-8A99-58FEF984E958}" destId="{B8D1247F-E8C6-4046-AAE7-9E4115088C23}" srcOrd="0" destOrd="0" presId="urn:microsoft.com/office/officeart/2018/2/layout/IconVerticalSolidList"/>
    <dgm:cxn modelId="{9759E2AB-1699-4D90-86EF-7A6BCCA90BDB}" srcId="{DD2CD6FC-F0A7-4140-8A99-58FEF984E958}" destId="{119D31AF-24D7-4AE6-9EAD-6E68730E938A}" srcOrd="0" destOrd="0" parTransId="{69CAEA33-9D73-401D-9B2F-79DF6CDC301F}" sibTransId="{DB37EED9-BB87-44C5-AF09-479AC47BBD5F}"/>
    <dgm:cxn modelId="{67CCC3B1-FF3E-40D2-840A-9F7F08D41482}" type="presOf" srcId="{119D31AF-24D7-4AE6-9EAD-6E68730E938A}" destId="{5B3F75AC-E2F6-4AEC-B5FF-7AD94AC9EA1F}" srcOrd="0" destOrd="0" presId="urn:microsoft.com/office/officeart/2018/2/layout/IconVerticalSolidList"/>
    <dgm:cxn modelId="{E1CA51D5-73A0-4A1D-B2F2-5F3730C03288}" srcId="{DD2CD6FC-F0A7-4140-8A99-58FEF984E958}" destId="{60561BC5-BF6B-4EB4-9856-2F054DC2FD7D}" srcOrd="1" destOrd="0" parTransId="{672DC4B1-67FA-48E9-89E7-6E088625B651}" sibTransId="{9CEC8948-9EEE-47DF-88CF-D01F0F8E182B}"/>
    <dgm:cxn modelId="{895E2F4A-90B7-44E0-95E6-0CD0C6E65748}" type="presParOf" srcId="{B8D1247F-E8C6-4046-AAE7-9E4115088C23}" destId="{138606A9-D997-4383-A868-352D89AAF717}" srcOrd="0" destOrd="0" presId="urn:microsoft.com/office/officeart/2018/2/layout/IconVerticalSolidList"/>
    <dgm:cxn modelId="{FDDD82AF-2E5F-41B8-AFCB-EDB680F7A066}" type="presParOf" srcId="{138606A9-D997-4383-A868-352D89AAF717}" destId="{325D2CB5-083B-4DB7-9341-7517AAEE4C19}" srcOrd="0" destOrd="0" presId="urn:microsoft.com/office/officeart/2018/2/layout/IconVerticalSolidList"/>
    <dgm:cxn modelId="{326ADD33-7EC3-4B58-AF70-FFF31178F2BF}" type="presParOf" srcId="{138606A9-D997-4383-A868-352D89AAF717}" destId="{5C9722C8-17DF-494E-B65C-30E729EADA9A}" srcOrd="1" destOrd="0" presId="urn:microsoft.com/office/officeart/2018/2/layout/IconVerticalSolidList"/>
    <dgm:cxn modelId="{FF70BF62-600E-41B9-8DD3-39BEB8495ED9}" type="presParOf" srcId="{138606A9-D997-4383-A868-352D89AAF717}" destId="{AB5E22CB-4964-41EE-856A-BAB45E5B069C}" srcOrd="2" destOrd="0" presId="urn:microsoft.com/office/officeart/2018/2/layout/IconVerticalSolidList"/>
    <dgm:cxn modelId="{FE37364E-79BC-4AD6-97C2-46B3B7FB3E8E}" type="presParOf" srcId="{138606A9-D997-4383-A868-352D89AAF717}" destId="{5B3F75AC-E2F6-4AEC-B5FF-7AD94AC9EA1F}" srcOrd="3" destOrd="0" presId="urn:microsoft.com/office/officeart/2018/2/layout/IconVerticalSolidList"/>
    <dgm:cxn modelId="{5FC691EC-0016-4C08-84A8-7D1280C3F97C}" type="presParOf" srcId="{B8D1247F-E8C6-4046-AAE7-9E4115088C23}" destId="{B8E4F889-4DF5-4F16-9E0C-1921B640928B}" srcOrd="1" destOrd="0" presId="urn:microsoft.com/office/officeart/2018/2/layout/IconVerticalSolidList"/>
    <dgm:cxn modelId="{A8040065-28EB-4C1C-823A-7F112DC4EBBF}" type="presParOf" srcId="{B8D1247F-E8C6-4046-AAE7-9E4115088C23}" destId="{F7D7EC07-373D-4625-9CE3-A0D202E68C55}" srcOrd="2" destOrd="0" presId="urn:microsoft.com/office/officeart/2018/2/layout/IconVerticalSolidList"/>
    <dgm:cxn modelId="{D2E57E63-D35B-465F-B5E7-967B76E1E68A}" type="presParOf" srcId="{F7D7EC07-373D-4625-9CE3-A0D202E68C55}" destId="{8019CFB9-4A7F-4542-BFE5-EA4DBD0F2C98}" srcOrd="0" destOrd="0" presId="urn:microsoft.com/office/officeart/2018/2/layout/IconVerticalSolidList"/>
    <dgm:cxn modelId="{061AAE0F-AEF7-4FE1-A9BE-45C21357711B}" type="presParOf" srcId="{F7D7EC07-373D-4625-9CE3-A0D202E68C55}" destId="{BBDBBFC9-3A19-4544-B1F4-F5FBAF8CA8A2}" srcOrd="1" destOrd="0" presId="urn:microsoft.com/office/officeart/2018/2/layout/IconVerticalSolidList"/>
    <dgm:cxn modelId="{591FF73E-ACED-43B9-8B23-A2C46A5E2487}" type="presParOf" srcId="{F7D7EC07-373D-4625-9CE3-A0D202E68C55}" destId="{D3FD8F82-98FA-49AB-869C-8CC32BC2F4C3}" srcOrd="2" destOrd="0" presId="urn:microsoft.com/office/officeart/2018/2/layout/IconVerticalSolidList"/>
    <dgm:cxn modelId="{0DFDF7CC-E95A-4806-AD9F-1A0EC7012567}" type="presParOf" srcId="{F7D7EC07-373D-4625-9CE3-A0D202E68C55}" destId="{339E5B8C-234C-46CF-93CC-9675A8DC74D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6FEC48-3A7E-47E6-8BC0-1ED13FE810C6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7522A1-19D2-41D6-96F4-738747A47AA3}">
      <dgm:prSet phldrT="[Text]" custT="1"/>
      <dgm:spPr/>
      <dgm:t>
        <a:bodyPr/>
        <a:lstStyle/>
        <a:p>
          <a:r>
            <a:rPr lang="en-US" sz="1600" dirty="0"/>
            <a:t>June – July 2023: Treatment Initial Review &amp; Board Report Development</a:t>
          </a:r>
        </a:p>
        <a:p>
          <a:r>
            <a:rPr lang="en-US" sz="1600" dirty="0">
              <a:solidFill>
                <a:srgbClr val="0070C0"/>
              </a:solidFill>
            </a:rPr>
            <a:t>6/23 – Prevention RFP Closes </a:t>
          </a:r>
        </a:p>
      </dgm:t>
    </dgm:pt>
    <dgm:pt modelId="{6D8AA26E-3596-49F8-9B5F-8BE1DF382EB2}" type="parTrans" cxnId="{B17C4A4F-68BF-4DA8-8F21-0D8A4A1F9EDF}">
      <dgm:prSet/>
      <dgm:spPr/>
      <dgm:t>
        <a:bodyPr/>
        <a:lstStyle/>
        <a:p>
          <a:endParaRPr lang="en-US"/>
        </a:p>
      </dgm:t>
    </dgm:pt>
    <dgm:pt modelId="{2890923B-B9B0-482C-937D-96A56228588E}" type="sibTrans" cxnId="{B17C4A4F-68BF-4DA8-8F21-0D8A4A1F9EDF}">
      <dgm:prSet/>
      <dgm:spPr/>
      <dgm:t>
        <a:bodyPr/>
        <a:lstStyle/>
        <a:p>
          <a:endParaRPr lang="en-US"/>
        </a:p>
      </dgm:t>
    </dgm:pt>
    <dgm:pt modelId="{88B19B78-5974-4C35-8DC3-A91337E1BBA0}">
      <dgm:prSet phldrT="[Text]" custT="1"/>
      <dgm:spPr/>
      <dgm:t>
        <a:bodyPr/>
        <a:lstStyle/>
        <a:p>
          <a:r>
            <a:rPr lang="en-US" sz="1600" dirty="0"/>
            <a:t>7/28: Submit Treatment Summary Reports to KFA Board </a:t>
          </a:r>
        </a:p>
        <a:p>
          <a:r>
            <a:rPr lang="en-US" sz="1600" dirty="0">
              <a:solidFill>
                <a:srgbClr val="7030A0"/>
              </a:solidFill>
            </a:rPr>
            <a:t>~July - Release of Needs Assessment RFP</a:t>
          </a:r>
        </a:p>
        <a:p>
          <a:r>
            <a:rPr lang="en-US" sz="1600" dirty="0">
              <a:solidFill>
                <a:srgbClr val="0070C0"/>
              </a:solidFill>
            </a:rPr>
            <a:t>July-August Prevention Initial Review &amp; Board Report Development</a:t>
          </a:r>
        </a:p>
      </dgm:t>
    </dgm:pt>
    <dgm:pt modelId="{DFFEBBF9-E884-4488-A159-031BD98AC828}" type="parTrans" cxnId="{09449B70-F46D-4B7A-87A6-707405E664DA}">
      <dgm:prSet/>
      <dgm:spPr/>
      <dgm:t>
        <a:bodyPr/>
        <a:lstStyle/>
        <a:p>
          <a:endParaRPr lang="en-US"/>
        </a:p>
      </dgm:t>
    </dgm:pt>
    <dgm:pt modelId="{48B992F3-8929-4D03-97CB-6A0B986EA3A5}" type="sibTrans" cxnId="{09449B70-F46D-4B7A-87A6-707405E664DA}">
      <dgm:prSet/>
      <dgm:spPr/>
      <dgm:t>
        <a:bodyPr/>
        <a:lstStyle/>
        <a:p>
          <a:endParaRPr lang="en-US"/>
        </a:p>
      </dgm:t>
    </dgm:pt>
    <dgm:pt modelId="{6743E605-81CE-435A-914F-0E4B9671A082}">
      <dgm:prSet phldrT="[Text]" custT="1"/>
      <dgm:spPr/>
      <dgm:t>
        <a:bodyPr/>
        <a:lstStyle/>
        <a:p>
          <a:r>
            <a:rPr lang="en-US" sz="1600" dirty="0"/>
            <a:t>8/11: KFA Board Treatment Applicant Review/ Selection</a:t>
          </a:r>
        </a:p>
        <a:p>
          <a:r>
            <a:rPr lang="en-US" sz="1600" dirty="0">
              <a:solidFill>
                <a:srgbClr val="0070C0"/>
              </a:solidFill>
            </a:rPr>
            <a:t>8/25: Submit Prevention Summary Reports to KFA Board </a:t>
          </a:r>
        </a:p>
      </dgm:t>
    </dgm:pt>
    <dgm:pt modelId="{165460F2-FCA9-4A08-AB30-C6EBED2B6021}" type="parTrans" cxnId="{31F0396D-B9D9-464A-A3F1-AB4F47080AA4}">
      <dgm:prSet/>
      <dgm:spPr/>
      <dgm:t>
        <a:bodyPr/>
        <a:lstStyle/>
        <a:p>
          <a:endParaRPr lang="en-US"/>
        </a:p>
      </dgm:t>
    </dgm:pt>
    <dgm:pt modelId="{03FFA775-928F-4751-93B1-4850BB5364A7}" type="sibTrans" cxnId="{31F0396D-B9D9-464A-A3F1-AB4F47080AA4}">
      <dgm:prSet/>
      <dgm:spPr/>
      <dgm:t>
        <a:bodyPr/>
        <a:lstStyle/>
        <a:p>
          <a:endParaRPr lang="en-US"/>
        </a:p>
      </dgm:t>
    </dgm:pt>
    <dgm:pt modelId="{E22D926C-6E32-4192-8652-CA117E092A3F}">
      <dgm:prSet custT="1"/>
      <dgm:spPr/>
      <dgm:t>
        <a:bodyPr/>
        <a:lstStyle/>
        <a:p>
          <a:r>
            <a:rPr lang="en-US" sz="1600" dirty="0"/>
            <a:t>9/1: Treatment Awardee Notification</a:t>
          </a:r>
        </a:p>
        <a:p>
          <a:r>
            <a:rPr lang="en-US" sz="1600" dirty="0">
              <a:solidFill>
                <a:srgbClr val="0070C0"/>
              </a:solidFill>
            </a:rPr>
            <a:t>9/8: KFA Board Prevention Applicant Review/ Selection</a:t>
          </a:r>
        </a:p>
        <a:p>
          <a:r>
            <a:rPr lang="en-US" sz="1600" dirty="0">
              <a:solidFill>
                <a:srgbClr val="7030A0"/>
              </a:solidFill>
            </a:rPr>
            <a:t>Sept/Oct Needs Assessment vendor selection</a:t>
          </a:r>
        </a:p>
      </dgm:t>
    </dgm:pt>
    <dgm:pt modelId="{619FF540-696A-4AD3-B378-ECE847FF09BF}" type="parTrans" cxnId="{E653A6AC-F824-4CF7-9243-BC060BF85286}">
      <dgm:prSet/>
      <dgm:spPr/>
      <dgm:t>
        <a:bodyPr/>
        <a:lstStyle/>
        <a:p>
          <a:endParaRPr lang="en-US"/>
        </a:p>
      </dgm:t>
    </dgm:pt>
    <dgm:pt modelId="{48DFE132-EFE4-45B3-828F-18CA7E6DADA1}" type="sibTrans" cxnId="{E653A6AC-F824-4CF7-9243-BC060BF85286}">
      <dgm:prSet/>
      <dgm:spPr/>
      <dgm:t>
        <a:bodyPr/>
        <a:lstStyle/>
        <a:p>
          <a:endParaRPr lang="en-US"/>
        </a:p>
      </dgm:t>
    </dgm:pt>
    <dgm:pt modelId="{8A36C8E0-DA7D-418B-B5A3-860B723F2DEA}">
      <dgm:prSet custT="1"/>
      <dgm:spPr/>
      <dgm:t>
        <a:bodyPr/>
        <a:lstStyle/>
        <a:p>
          <a:r>
            <a:rPr lang="en-US" sz="1600" dirty="0">
              <a:solidFill>
                <a:srgbClr val="0070C0"/>
              </a:solidFill>
            </a:rPr>
            <a:t>10/2: Prevention Awardee Notification</a:t>
          </a:r>
        </a:p>
        <a:p>
          <a:r>
            <a:rPr lang="en-US" sz="1600" dirty="0"/>
            <a:t>Sept-Nov: All 3 Grant Periods Begin (Treatment, </a:t>
          </a:r>
          <a:r>
            <a:rPr lang="en-US" sz="1600" dirty="0">
              <a:solidFill>
                <a:srgbClr val="0070C0"/>
              </a:solidFill>
            </a:rPr>
            <a:t>Prevention</a:t>
          </a:r>
          <a:r>
            <a:rPr lang="en-US" sz="1600" dirty="0"/>
            <a:t>, </a:t>
          </a:r>
          <a:r>
            <a:rPr lang="en-US" sz="1600" dirty="0">
              <a:solidFill>
                <a:srgbClr val="7030A0"/>
              </a:solidFill>
            </a:rPr>
            <a:t>Needs Assessment</a:t>
          </a:r>
          <a:r>
            <a:rPr lang="en-US" sz="1600" dirty="0"/>
            <a:t>) </a:t>
          </a:r>
          <a:br>
            <a:rPr lang="en-US" sz="1600" dirty="0"/>
          </a:br>
          <a:endParaRPr lang="en-US" sz="1600" dirty="0"/>
        </a:p>
      </dgm:t>
    </dgm:pt>
    <dgm:pt modelId="{A857511B-FB0B-47DF-B50E-CF7C70F4FFA3}" type="parTrans" cxnId="{71721783-3184-42D5-9AA8-F1D437CFD4BB}">
      <dgm:prSet/>
      <dgm:spPr/>
      <dgm:t>
        <a:bodyPr/>
        <a:lstStyle/>
        <a:p>
          <a:endParaRPr lang="en-US"/>
        </a:p>
      </dgm:t>
    </dgm:pt>
    <dgm:pt modelId="{0AED1FF1-9C3C-4C2F-832C-7AC7AAD3F645}" type="sibTrans" cxnId="{71721783-3184-42D5-9AA8-F1D437CFD4BB}">
      <dgm:prSet/>
      <dgm:spPr/>
      <dgm:t>
        <a:bodyPr/>
        <a:lstStyle/>
        <a:p>
          <a:endParaRPr lang="en-US"/>
        </a:p>
      </dgm:t>
    </dgm:pt>
    <dgm:pt modelId="{75A67AAB-69D3-4F57-9EE0-BE90B5B875DB}">
      <dgm:prSet custT="1"/>
      <dgm:spPr/>
      <dgm:t>
        <a:bodyPr/>
        <a:lstStyle/>
        <a:p>
          <a:r>
            <a:rPr lang="en-US" sz="1600" dirty="0"/>
            <a:t>Treatment, </a:t>
          </a:r>
          <a:r>
            <a:rPr lang="en-US" sz="1600" dirty="0">
              <a:solidFill>
                <a:srgbClr val="0070C0"/>
              </a:solidFill>
            </a:rPr>
            <a:t>Prevention, </a:t>
          </a:r>
          <a:r>
            <a:rPr lang="en-US" sz="1600" dirty="0"/>
            <a:t>and </a:t>
          </a:r>
          <a:r>
            <a:rPr lang="en-US" sz="1600" dirty="0">
              <a:solidFill>
                <a:srgbClr val="7030A0"/>
              </a:solidFill>
            </a:rPr>
            <a:t>Needs Assessment </a:t>
          </a:r>
          <a:r>
            <a:rPr lang="en-US" sz="1600" dirty="0"/>
            <a:t>Grant Periods Estimated to End</a:t>
          </a:r>
        </a:p>
      </dgm:t>
    </dgm:pt>
    <dgm:pt modelId="{4C909CD0-7965-4C04-BCA4-77EBC8CE1FDC}" type="parTrans" cxnId="{877A6A42-5888-4641-AD89-72A8C7F8F390}">
      <dgm:prSet/>
      <dgm:spPr/>
      <dgm:t>
        <a:bodyPr/>
        <a:lstStyle/>
        <a:p>
          <a:endParaRPr lang="en-US"/>
        </a:p>
      </dgm:t>
    </dgm:pt>
    <dgm:pt modelId="{D8BB9E2F-B714-4D58-8938-FBAF8631F29B}" type="sibTrans" cxnId="{877A6A42-5888-4641-AD89-72A8C7F8F390}">
      <dgm:prSet/>
      <dgm:spPr/>
      <dgm:t>
        <a:bodyPr/>
        <a:lstStyle/>
        <a:p>
          <a:endParaRPr lang="en-US"/>
        </a:p>
      </dgm:t>
    </dgm:pt>
    <dgm:pt modelId="{A70038A9-0C2A-481D-B0A8-2DE604E1E500}" type="pres">
      <dgm:prSet presAssocID="{A46FEC48-3A7E-47E6-8BC0-1ED13FE810C6}" presName="rootnode" presStyleCnt="0">
        <dgm:presLayoutVars>
          <dgm:chMax/>
          <dgm:chPref/>
          <dgm:dir/>
          <dgm:animLvl val="lvl"/>
        </dgm:presLayoutVars>
      </dgm:prSet>
      <dgm:spPr/>
    </dgm:pt>
    <dgm:pt modelId="{77BA7E44-EF18-483D-A1A0-27BC864EE40E}" type="pres">
      <dgm:prSet presAssocID="{927522A1-19D2-41D6-96F4-738747A47AA3}" presName="composite" presStyleCnt="0"/>
      <dgm:spPr/>
    </dgm:pt>
    <dgm:pt modelId="{22C9FDAF-C737-4220-8BD7-413EB9F105A1}" type="pres">
      <dgm:prSet presAssocID="{927522A1-19D2-41D6-96F4-738747A47AA3}" presName="LShape" presStyleLbl="alignNode1" presStyleIdx="0" presStyleCnt="11"/>
      <dgm:spPr/>
    </dgm:pt>
    <dgm:pt modelId="{6A62760E-F261-4580-94A6-B482D9F54D46}" type="pres">
      <dgm:prSet presAssocID="{927522A1-19D2-41D6-96F4-738747A47AA3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85813082-62C3-4543-94B9-3A0A5A32C11E}" type="pres">
      <dgm:prSet presAssocID="{927522A1-19D2-41D6-96F4-738747A47AA3}" presName="Triangle" presStyleLbl="alignNode1" presStyleIdx="1" presStyleCnt="11"/>
      <dgm:spPr/>
    </dgm:pt>
    <dgm:pt modelId="{F56A784D-2116-402F-A9A1-C4BF45D851AB}" type="pres">
      <dgm:prSet presAssocID="{2890923B-B9B0-482C-937D-96A56228588E}" presName="sibTrans" presStyleCnt="0"/>
      <dgm:spPr/>
    </dgm:pt>
    <dgm:pt modelId="{B85E13C6-ECD5-4397-9932-A959B562D98B}" type="pres">
      <dgm:prSet presAssocID="{2890923B-B9B0-482C-937D-96A56228588E}" presName="space" presStyleCnt="0"/>
      <dgm:spPr/>
    </dgm:pt>
    <dgm:pt modelId="{7125ACD3-978F-44E6-9819-AF70229434A8}" type="pres">
      <dgm:prSet presAssocID="{88B19B78-5974-4C35-8DC3-A91337E1BBA0}" presName="composite" presStyleCnt="0"/>
      <dgm:spPr/>
    </dgm:pt>
    <dgm:pt modelId="{E013CCC2-2BBA-42EA-B295-C65C7FFA94D8}" type="pres">
      <dgm:prSet presAssocID="{88B19B78-5974-4C35-8DC3-A91337E1BBA0}" presName="LShape" presStyleLbl="alignNode1" presStyleIdx="2" presStyleCnt="11"/>
      <dgm:spPr/>
    </dgm:pt>
    <dgm:pt modelId="{AA10699A-E85C-4AF6-828E-211888CBA0CD}" type="pres">
      <dgm:prSet presAssocID="{88B19B78-5974-4C35-8DC3-A91337E1BBA0}" presName="ParentText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0A72BBAE-7E16-4E5C-A85B-667F65057A06}" type="pres">
      <dgm:prSet presAssocID="{88B19B78-5974-4C35-8DC3-A91337E1BBA0}" presName="Triangle" presStyleLbl="alignNode1" presStyleIdx="3" presStyleCnt="11"/>
      <dgm:spPr/>
    </dgm:pt>
    <dgm:pt modelId="{252CC9D8-D56D-42C2-B52E-4EB5CEA49872}" type="pres">
      <dgm:prSet presAssocID="{48B992F3-8929-4D03-97CB-6A0B986EA3A5}" presName="sibTrans" presStyleCnt="0"/>
      <dgm:spPr/>
    </dgm:pt>
    <dgm:pt modelId="{72B76F34-FF39-4D64-BC48-A38ED20D2FA1}" type="pres">
      <dgm:prSet presAssocID="{48B992F3-8929-4D03-97CB-6A0B986EA3A5}" presName="space" presStyleCnt="0"/>
      <dgm:spPr/>
    </dgm:pt>
    <dgm:pt modelId="{C8E6C61D-9B63-4F76-83FA-3BCDB73581E3}" type="pres">
      <dgm:prSet presAssocID="{6743E605-81CE-435A-914F-0E4B9671A082}" presName="composite" presStyleCnt="0"/>
      <dgm:spPr/>
    </dgm:pt>
    <dgm:pt modelId="{5A7FC84D-B465-4B73-AFFD-2C5AB2AC887D}" type="pres">
      <dgm:prSet presAssocID="{6743E605-81CE-435A-914F-0E4B9671A082}" presName="LShape" presStyleLbl="alignNode1" presStyleIdx="4" presStyleCnt="11"/>
      <dgm:spPr>
        <a:solidFill>
          <a:srgbClr val="4472C4"/>
        </a:solidFill>
      </dgm:spPr>
    </dgm:pt>
    <dgm:pt modelId="{1E3BB8FC-ECBC-446F-AAEF-CE53639112AB}" type="pres">
      <dgm:prSet presAssocID="{6743E605-81CE-435A-914F-0E4B9671A082}" presName="ParentText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D4CE08BE-9153-4B4F-8A03-64F1D27B94E0}" type="pres">
      <dgm:prSet presAssocID="{6743E605-81CE-435A-914F-0E4B9671A082}" presName="Triangle" presStyleLbl="alignNode1" presStyleIdx="5" presStyleCnt="11"/>
      <dgm:spPr/>
    </dgm:pt>
    <dgm:pt modelId="{2F639210-9CCA-44E9-AE95-82E51A657DF3}" type="pres">
      <dgm:prSet presAssocID="{03FFA775-928F-4751-93B1-4850BB5364A7}" presName="sibTrans" presStyleCnt="0"/>
      <dgm:spPr/>
    </dgm:pt>
    <dgm:pt modelId="{40C103F2-01FD-444A-AADE-E762BDC05F0E}" type="pres">
      <dgm:prSet presAssocID="{03FFA775-928F-4751-93B1-4850BB5364A7}" presName="space" presStyleCnt="0"/>
      <dgm:spPr/>
    </dgm:pt>
    <dgm:pt modelId="{18024E4E-1BC3-45FB-B0E8-6CCFB51AD1D0}" type="pres">
      <dgm:prSet presAssocID="{E22D926C-6E32-4192-8652-CA117E092A3F}" presName="composite" presStyleCnt="0"/>
      <dgm:spPr/>
    </dgm:pt>
    <dgm:pt modelId="{B30BC24C-CA7D-48EF-94C7-FC4B4AD17F07}" type="pres">
      <dgm:prSet presAssocID="{E22D926C-6E32-4192-8652-CA117E092A3F}" presName="LShape" presStyleLbl="alignNode1" presStyleIdx="6" presStyleCnt="11"/>
      <dgm:spPr/>
    </dgm:pt>
    <dgm:pt modelId="{EA5CC4E7-CDA6-4ECC-A424-76245B2F421B}" type="pres">
      <dgm:prSet presAssocID="{E22D926C-6E32-4192-8652-CA117E092A3F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C29F2942-0DCA-44B6-8100-4D15C8962BFD}" type="pres">
      <dgm:prSet presAssocID="{E22D926C-6E32-4192-8652-CA117E092A3F}" presName="Triangle" presStyleLbl="alignNode1" presStyleIdx="7" presStyleCnt="11"/>
      <dgm:spPr/>
    </dgm:pt>
    <dgm:pt modelId="{A141997E-8D69-460D-93B4-0011496FE969}" type="pres">
      <dgm:prSet presAssocID="{48DFE132-EFE4-45B3-828F-18CA7E6DADA1}" presName="sibTrans" presStyleCnt="0"/>
      <dgm:spPr/>
    </dgm:pt>
    <dgm:pt modelId="{41565BAF-6899-4D0B-938D-1FBF7E49FEDD}" type="pres">
      <dgm:prSet presAssocID="{48DFE132-EFE4-45B3-828F-18CA7E6DADA1}" presName="space" presStyleCnt="0"/>
      <dgm:spPr/>
    </dgm:pt>
    <dgm:pt modelId="{CD6AE32B-ACA3-461C-B7DC-3AF0662FCF49}" type="pres">
      <dgm:prSet presAssocID="{8A36C8E0-DA7D-418B-B5A3-860B723F2DEA}" presName="composite" presStyleCnt="0"/>
      <dgm:spPr/>
    </dgm:pt>
    <dgm:pt modelId="{BC43D006-3868-44C9-AAC9-9D97BC25B604}" type="pres">
      <dgm:prSet presAssocID="{8A36C8E0-DA7D-418B-B5A3-860B723F2DEA}" presName="LShape" presStyleLbl="alignNode1" presStyleIdx="8" presStyleCnt="11"/>
      <dgm:spPr/>
    </dgm:pt>
    <dgm:pt modelId="{60773D3E-DAD9-46CA-B81E-F2C116FCEAEA}" type="pres">
      <dgm:prSet presAssocID="{8A36C8E0-DA7D-418B-B5A3-860B723F2DEA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610B079E-FF82-4AF6-9155-795A2BC2FB8B}" type="pres">
      <dgm:prSet presAssocID="{8A36C8E0-DA7D-418B-B5A3-860B723F2DEA}" presName="Triangle" presStyleLbl="alignNode1" presStyleIdx="9" presStyleCnt="11"/>
      <dgm:spPr/>
    </dgm:pt>
    <dgm:pt modelId="{B50555C6-B5B3-4A6D-9989-CF9B9A72654A}" type="pres">
      <dgm:prSet presAssocID="{0AED1FF1-9C3C-4C2F-832C-7AC7AAD3F645}" presName="sibTrans" presStyleCnt="0"/>
      <dgm:spPr/>
    </dgm:pt>
    <dgm:pt modelId="{C37325EB-4859-40D4-A052-9570703A8132}" type="pres">
      <dgm:prSet presAssocID="{0AED1FF1-9C3C-4C2F-832C-7AC7AAD3F645}" presName="space" presStyleCnt="0"/>
      <dgm:spPr/>
    </dgm:pt>
    <dgm:pt modelId="{5923A999-3E83-4C2A-B4C9-B110748D1C0D}" type="pres">
      <dgm:prSet presAssocID="{75A67AAB-69D3-4F57-9EE0-BE90B5B875DB}" presName="composite" presStyleCnt="0"/>
      <dgm:spPr/>
    </dgm:pt>
    <dgm:pt modelId="{16C3271E-13BF-4754-835E-5C049C0109E3}" type="pres">
      <dgm:prSet presAssocID="{75A67AAB-69D3-4F57-9EE0-BE90B5B875DB}" presName="LShape" presStyleLbl="alignNode1" presStyleIdx="10" presStyleCnt="11"/>
      <dgm:spPr/>
    </dgm:pt>
    <dgm:pt modelId="{E3C2727B-1366-4207-B230-0C2321168C39}" type="pres">
      <dgm:prSet presAssocID="{75A67AAB-69D3-4F57-9EE0-BE90B5B875DB}" presName="ParentText" presStyleLbl="revTx" presStyleIdx="5" presStyleCnt="6" custLinFactNeighborX="655">
        <dgm:presLayoutVars>
          <dgm:chMax val="0"/>
          <dgm:chPref val="0"/>
          <dgm:bulletEnabled val="1"/>
        </dgm:presLayoutVars>
      </dgm:prSet>
      <dgm:spPr/>
    </dgm:pt>
  </dgm:ptLst>
  <dgm:cxnLst>
    <dgm:cxn modelId="{C0459937-34F9-4A54-A094-D95D15F7FF97}" type="presOf" srcId="{6743E605-81CE-435A-914F-0E4B9671A082}" destId="{1E3BB8FC-ECBC-446F-AAEF-CE53639112AB}" srcOrd="0" destOrd="0" presId="urn:microsoft.com/office/officeart/2009/3/layout/StepUpProcess"/>
    <dgm:cxn modelId="{877A6A42-5888-4641-AD89-72A8C7F8F390}" srcId="{A46FEC48-3A7E-47E6-8BC0-1ED13FE810C6}" destId="{75A67AAB-69D3-4F57-9EE0-BE90B5B875DB}" srcOrd="5" destOrd="0" parTransId="{4C909CD0-7965-4C04-BCA4-77EBC8CE1FDC}" sibTransId="{D8BB9E2F-B714-4D58-8938-FBAF8631F29B}"/>
    <dgm:cxn modelId="{0A46A145-3A75-4CCD-B774-CDF727BC887E}" type="presOf" srcId="{927522A1-19D2-41D6-96F4-738747A47AA3}" destId="{6A62760E-F261-4580-94A6-B482D9F54D46}" srcOrd="0" destOrd="0" presId="urn:microsoft.com/office/officeart/2009/3/layout/StepUpProcess"/>
    <dgm:cxn modelId="{C2F51E69-B6F1-4B8C-AB75-C6B0AAFDE96D}" type="presOf" srcId="{A46FEC48-3A7E-47E6-8BC0-1ED13FE810C6}" destId="{A70038A9-0C2A-481D-B0A8-2DE604E1E500}" srcOrd="0" destOrd="0" presId="urn:microsoft.com/office/officeart/2009/3/layout/StepUpProcess"/>
    <dgm:cxn modelId="{31F0396D-B9D9-464A-A3F1-AB4F47080AA4}" srcId="{A46FEC48-3A7E-47E6-8BC0-1ED13FE810C6}" destId="{6743E605-81CE-435A-914F-0E4B9671A082}" srcOrd="2" destOrd="0" parTransId="{165460F2-FCA9-4A08-AB30-C6EBED2B6021}" sibTransId="{03FFA775-928F-4751-93B1-4850BB5364A7}"/>
    <dgm:cxn modelId="{B17C4A4F-68BF-4DA8-8F21-0D8A4A1F9EDF}" srcId="{A46FEC48-3A7E-47E6-8BC0-1ED13FE810C6}" destId="{927522A1-19D2-41D6-96F4-738747A47AA3}" srcOrd="0" destOrd="0" parTransId="{6D8AA26E-3596-49F8-9B5F-8BE1DF382EB2}" sibTransId="{2890923B-B9B0-482C-937D-96A56228588E}"/>
    <dgm:cxn modelId="{09449B70-F46D-4B7A-87A6-707405E664DA}" srcId="{A46FEC48-3A7E-47E6-8BC0-1ED13FE810C6}" destId="{88B19B78-5974-4C35-8DC3-A91337E1BBA0}" srcOrd="1" destOrd="0" parTransId="{DFFEBBF9-E884-4488-A159-031BD98AC828}" sibTransId="{48B992F3-8929-4D03-97CB-6A0B986EA3A5}"/>
    <dgm:cxn modelId="{F6A0CF70-7E0D-44D4-BEC3-892AC8FF88CA}" type="presOf" srcId="{88B19B78-5974-4C35-8DC3-A91337E1BBA0}" destId="{AA10699A-E85C-4AF6-828E-211888CBA0CD}" srcOrd="0" destOrd="0" presId="urn:microsoft.com/office/officeart/2009/3/layout/StepUpProcess"/>
    <dgm:cxn modelId="{71721783-3184-42D5-9AA8-F1D437CFD4BB}" srcId="{A46FEC48-3A7E-47E6-8BC0-1ED13FE810C6}" destId="{8A36C8E0-DA7D-418B-B5A3-860B723F2DEA}" srcOrd="4" destOrd="0" parTransId="{A857511B-FB0B-47DF-B50E-CF7C70F4FFA3}" sibTransId="{0AED1FF1-9C3C-4C2F-832C-7AC7AAD3F645}"/>
    <dgm:cxn modelId="{9743B793-1BFD-45AD-B50F-5F0702272D8D}" type="presOf" srcId="{8A36C8E0-DA7D-418B-B5A3-860B723F2DEA}" destId="{60773D3E-DAD9-46CA-B81E-F2C116FCEAEA}" srcOrd="0" destOrd="0" presId="urn:microsoft.com/office/officeart/2009/3/layout/StepUpProcess"/>
    <dgm:cxn modelId="{F4B4EE95-E65C-4FD6-A81C-73FC639541E8}" type="presOf" srcId="{E22D926C-6E32-4192-8652-CA117E092A3F}" destId="{EA5CC4E7-CDA6-4ECC-A424-76245B2F421B}" srcOrd="0" destOrd="0" presId="urn:microsoft.com/office/officeart/2009/3/layout/StepUpProcess"/>
    <dgm:cxn modelId="{BA11239B-482F-492D-A164-E39DEE07A5C1}" type="presOf" srcId="{75A67AAB-69D3-4F57-9EE0-BE90B5B875DB}" destId="{E3C2727B-1366-4207-B230-0C2321168C39}" srcOrd="0" destOrd="0" presId="urn:microsoft.com/office/officeart/2009/3/layout/StepUpProcess"/>
    <dgm:cxn modelId="{E653A6AC-F824-4CF7-9243-BC060BF85286}" srcId="{A46FEC48-3A7E-47E6-8BC0-1ED13FE810C6}" destId="{E22D926C-6E32-4192-8652-CA117E092A3F}" srcOrd="3" destOrd="0" parTransId="{619FF540-696A-4AD3-B378-ECE847FF09BF}" sibTransId="{48DFE132-EFE4-45B3-828F-18CA7E6DADA1}"/>
    <dgm:cxn modelId="{69EC957C-0146-45CF-A039-4244F8801F80}" type="presParOf" srcId="{A70038A9-0C2A-481D-B0A8-2DE604E1E500}" destId="{77BA7E44-EF18-483D-A1A0-27BC864EE40E}" srcOrd="0" destOrd="0" presId="urn:microsoft.com/office/officeart/2009/3/layout/StepUpProcess"/>
    <dgm:cxn modelId="{091A06F8-BC6A-45D3-89C8-28AE0FC4BD70}" type="presParOf" srcId="{77BA7E44-EF18-483D-A1A0-27BC864EE40E}" destId="{22C9FDAF-C737-4220-8BD7-413EB9F105A1}" srcOrd="0" destOrd="0" presId="urn:microsoft.com/office/officeart/2009/3/layout/StepUpProcess"/>
    <dgm:cxn modelId="{A2F936A2-C59D-4E1C-849D-30DE23328867}" type="presParOf" srcId="{77BA7E44-EF18-483D-A1A0-27BC864EE40E}" destId="{6A62760E-F261-4580-94A6-B482D9F54D46}" srcOrd="1" destOrd="0" presId="urn:microsoft.com/office/officeart/2009/3/layout/StepUpProcess"/>
    <dgm:cxn modelId="{111AC226-A819-447F-A4CE-D97D309653E6}" type="presParOf" srcId="{77BA7E44-EF18-483D-A1A0-27BC864EE40E}" destId="{85813082-62C3-4543-94B9-3A0A5A32C11E}" srcOrd="2" destOrd="0" presId="urn:microsoft.com/office/officeart/2009/3/layout/StepUpProcess"/>
    <dgm:cxn modelId="{6FC6C54D-3956-4BE0-A004-4324C2DFC2A4}" type="presParOf" srcId="{A70038A9-0C2A-481D-B0A8-2DE604E1E500}" destId="{F56A784D-2116-402F-A9A1-C4BF45D851AB}" srcOrd="1" destOrd="0" presId="urn:microsoft.com/office/officeart/2009/3/layout/StepUpProcess"/>
    <dgm:cxn modelId="{C635DE66-7A7F-4BD5-925E-A88ECD0DBE6A}" type="presParOf" srcId="{F56A784D-2116-402F-A9A1-C4BF45D851AB}" destId="{B85E13C6-ECD5-4397-9932-A959B562D98B}" srcOrd="0" destOrd="0" presId="urn:microsoft.com/office/officeart/2009/3/layout/StepUpProcess"/>
    <dgm:cxn modelId="{9B4ED6C7-D163-4265-88E9-3C506A906C4D}" type="presParOf" srcId="{A70038A9-0C2A-481D-B0A8-2DE604E1E500}" destId="{7125ACD3-978F-44E6-9819-AF70229434A8}" srcOrd="2" destOrd="0" presId="urn:microsoft.com/office/officeart/2009/3/layout/StepUpProcess"/>
    <dgm:cxn modelId="{BFE9378A-BF27-41A7-BD99-29289A2CDF9D}" type="presParOf" srcId="{7125ACD3-978F-44E6-9819-AF70229434A8}" destId="{E013CCC2-2BBA-42EA-B295-C65C7FFA94D8}" srcOrd="0" destOrd="0" presId="urn:microsoft.com/office/officeart/2009/3/layout/StepUpProcess"/>
    <dgm:cxn modelId="{521BA146-2026-45C8-A4E0-4A3B7DCB3871}" type="presParOf" srcId="{7125ACD3-978F-44E6-9819-AF70229434A8}" destId="{AA10699A-E85C-4AF6-828E-211888CBA0CD}" srcOrd="1" destOrd="0" presId="urn:microsoft.com/office/officeart/2009/3/layout/StepUpProcess"/>
    <dgm:cxn modelId="{C4F29DD5-6625-42F3-A9C2-22E5FFFF7FE4}" type="presParOf" srcId="{7125ACD3-978F-44E6-9819-AF70229434A8}" destId="{0A72BBAE-7E16-4E5C-A85B-667F65057A06}" srcOrd="2" destOrd="0" presId="urn:microsoft.com/office/officeart/2009/3/layout/StepUpProcess"/>
    <dgm:cxn modelId="{128F7D86-52EB-4B28-BB52-7C52CE2EEC84}" type="presParOf" srcId="{A70038A9-0C2A-481D-B0A8-2DE604E1E500}" destId="{252CC9D8-D56D-42C2-B52E-4EB5CEA49872}" srcOrd="3" destOrd="0" presId="urn:microsoft.com/office/officeart/2009/3/layout/StepUpProcess"/>
    <dgm:cxn modelId="{C013D50A-11DF-4E24-BBFF-317882565E9E}" type="presParOf" srcId="{252CC9D8-D56D-42C2-B52E-4EB5CEA49872}" destId="{72B76F34-FF39-4D64-BC48-A38ED20D2FA1}" srcOrd="0" destOrd="0" presId="urn:microsoft.com/office/officeart/2009/3/layout/StepUpProcess"/>
    <dgm:cxn modelId="{086969F3-BAE6-44EA-AC94-1242118126A7}" type="presParOf" srcId="{A70038A9-0C2A-481D-B0A8-2DE604E1E500}" destId="{C8E6C61D-9B63-4F76-83FA-3BCDB73581E3}" srcOrd="4" destOrd="0" presId="urn:microsoft.com/office/officeart/2009/3/layout/StepUpProcess"/>
    <dgm:cxn modelId="{F0DE250B-A781-428E-84DF-8B958AE8A406}" type="presParOf" srcId="{C8E6C61D-9B63-4F76-83FA-3BCDB73581E3}" destId="{5A7FC84D-B465-4B73-AFFD-2C5AB2AC887D}" srcOrd="0" destOrd="0" presId="urn:microsoft.com/office/officeart/2009/3/layout/StepUpProcess"/>
    <dgm:cxn modelId="{342D1D69-9910-4E5F-ACCB-FE48E7523AFE}" type="presParOf" srcId="{C8E6C61D-9B63-4F76-83FA-3BCDB73581E3}" destId="{1E3BB8FC-ECBC-446F-AAEF-CE53639112AB}" srcOrd="1" destOrd="0" presId="urn:microsoft.com/office/officeart/2009/3/layout/StepUpProcess"/>
    <dgm:cxn modelId="{9000829F-0824-412A-9022-5744A879C14E}" type="presParOf" srcId="{C8E6C61D-9B63-4F76-83FA-3BCDB73581E3}" destId="{D4CE08BE-9153-4B4F-8A03-64F1D27B94E0}" srcOrd="2" destOrd="0" presId="urn:microsoft.com/office/officeart/2009/3/layout/StepUpProcess"/>
    <dgm:cxn modelId="{90D20B68-EA00-48C7-841D-D417EC91833E}" type="presParOf" srcId="{A70038A9-0C2A-481D-B0A8-2DE604E1E500}" destId="{2F639210-9CCA-44E9-AE95-82E51A657DF3}" srcOrd="5" destOrd="0" presId="urn:microsoft.com/office/officeart/2009/3/layout/StepUpProcess"/>
    <dgm:cxn modelId="{8F3FA0BD-F50A-4F5A-A487-099CBE6D34C5}" type="presParOf" srcId="{2F639210-9CCA-44E9-AE95-82E51A657DF3}" destId="{40C103F2-01FD-444A-AADE-E762BDC05F0E}" srcOrd="0" destOrd="0" presId="urn:microsoft.com/office/officeart/2009/3/layout/StepUpProcess"/>
    <dgm:cxn modelId="{67DFAE86-5AA8-4B7D-9D90-171AC1DD3814}" type="presParOf" srcId="{A70038A9-0C2A-481D-B0A8-2DE604E1E500}" destId="{18024E4E-1BC3-45FB-B0E8-6CCFB51AD1D0}" srcOrd="6" destOrd="0" presId="urn:microsoft.com/office/officeart/2009/3/layout/StepUpProcess"/>
    <dgm:cxn modelId="{50CB187F-D4C7-493F-937B-BBBC225130EF}" type="presParOf" srcId="{18024E4E-1BC3-45FB-B0E8-6CCFB51AD1D0}" destId="{B30BC24C-CA7D-48EF-94C7-FC4B4AD17F07}" srcOrd="0" destOrd="0" presId="urn:microsoft.com/office/officeart/2009/3/layout/StepUpProcess"/>
    <dgm:cxn modelId="{57D3510A-12D1-42BB-B338-EC6DE0C66CC6}" type="presParOf" srcId="{18024E4E-1BC3-45FB-B0E8-6CCFB51AD1D0}" destId="{EA5CC4E7-CDA6-4ECC-A424-76245B2F421B}" srcOrd="1" destOrd="0" presId="urn:microsoft.com/office/officeart/2009/3/layout/StepUpProcess"/>
    <dgm:cxn modelId="{81A68C1C-F4BF-4D54-8024-10D926C98139}" type="presParOf" srcId="{18024E4E-1BC3-45FB-B0E8-6CCFB51AD1D0}" destId="{C29F2942-0DCA-44B6-8100-4D15C8962BFD}" srcOrd="2" destOrd="0" presId="urn:microsoft.com/office/officeart/2009/3/layout/StepUpProcess"/>
    <dgm:cxn modelId="{88F7E524-CDEE-47CC-BC48-3E5AED1F9C6A}" type="presParOf" srcId="{A70038A9-0C2A-481D-B0A8-2DE604E1E500}" destId="{A141997E-8D69-460D-93B4-0011496FE969}" srcOrd="7" destOrd="0" presId="urn:microsoft.com/office/officeart/2009/3/layout/StepUpProcess"/>
    <dgm:cxn modelId="{802EF9CA-837E-4788-9E1D-267D3D41AAD9}" type="presParOf" srcId="{A141997E-8D69-460D-93B4-0011496FE969}" destId="{41565BAF-6899-4D0B-938D-1FBF7E49FEDD}" srcOrd="0" destOrd="0" presId="urn:microsoft.com/office/officeart/2009/3/layout/StepUpProcess"/>
    <dgm:cxn modelId="{8CCD9BE8-2126-44E0-A54C-577DFE31432E}" type="presParOf" srcId="{A70038A9-0C2A-481D-B0A8-2DE604E1E500}" destId="{CD6AE32B-ACA3-461C-B7DC-3AF0662FCF49}" srcOrd="8" destOrd="0" presId="urn:microsoft.com/office/officeart/2009/3/layout/StepUpProcess"/>
    <dgm:cxn modelId="{30F07C2A-592C-422C-813D-4DCAD13F1AF8}" type="presParOf" srcId="{CD6AE32B-ACA3-461C-B7DC-3AF0662FCF49}" destId="{BC43D006-3868-44C9-AAC9-9D97BC25B604}" srcOrd="0" destOrd="0" presId="urn:microsoft.com/office/officeart/2009/3/layout/StepUpProcess"/>
    <dgm:cxn modelId="{9DB62006-D3F6-44B9-8F8F-174E6AF03A4F}" type="presParOf" srcId="{CD6AE32B-ACA3-461C-B7DC-3AF0662FCF49}" destId="{60773D3E-DAD9-46CA-B81E-F2C116FCEAEA}" srcOrd="1" destOrd="0" presId="urn:microsoft.com/office/officeart/2009/3/layout/StepUpProcess"/>
    <dgm:cxn modelId="{3F687428-876C-4140-950F-96C7A07BDB73}" type="presParOf" srcId="{CD6AE32B-ACA3-461C-B7DC-3AF0662FCF49}" destId="{610B079E-FF82-4AF6-9155-795A2BC2FB8B}" srcOrd="2" destOrd="0" presId="urn:microsoft.com/office/officeart/2009/3/layout/StepUpProcess"/>
    <dgm:cxn modelId="{547186FA-BF4D-4915-B3F9-DBD630DDA2C7}" type="presParOf" srcId="{A70038A9-0C2A-481D-B0A8-2DE604E1E500}" destId="{B50555C6-B5B3-4A6D-9989-CF9B9A72654A}" srcOrd="9" destOrd="0" presId="urn:microsoft.com/office/officeart/2009/3/layout/StepUpProcess"/>
    <dgm:cxn modelId="{4B9F5489-C4A1-49F5-B487-C52EAC15AB61}" type="presParOf" srcId="{B50555C6-B5B3-4A6D-9989-CF9B9A72654A}" destId="{C37325EB-4859-40D4-A052-9570703A8132}" srcOrd="0" destOrd="0" presId="urn:microsoft.com/office/officeart/2009/3/layout/StepUpProcess"/>
    <dgm:cxn modelId="{4EF77B3F-BCD0-417F-8F43-522BEAFCC919}" type="presParOf" srcId="{A70038A9-0C2A-481D-B0A8-2DE604E1E500}" destId="{5923A999-3E83-4C2A-B4C9-B110748D1C0D}" srcOrd="10" destOrd="0" presId="urn:microsoft.com/office/officeart/2009/3/layout/StepUpProcess"/>
    <dgm:cxn modelId="{C8182525-2155-4213-B1F8-51DC9F894CE3}" type="presParOf" srcId="{5923A999-3E83-4C2A-B4C9-B110748D1C0D}" destId="{16C3271E-13BF-4754-835E-5C049C0109E3}" srcOrd="0" destOrd="0" presId="urn:microsoft.com/office/officeart/2009/3/layout/StepUpProcess"/>
    <dgm:cxn modelId="{77754129-357B-4772-9999-F96EE085C5ED}" type="presParOf" srcId="{5923A999-3E83-4C2A-B4C9-B110748D1C0D}" destId="{E3C2727B-1366-4207-B230-0C2321168C39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95FA9A-80CE-4DCF-B213-B215C54BB434}">
      <dsp:nvSpPr>
        <dsp:cNvPr id="0" name=""/>
        <dsp:cNvSpPr/>
      </dsp:nvSpPr>
      <dsp:spPr>
        <a:xfrm>
          <a:off x="1056866" y="662486"/>
          <a:ext cx="1685858" cy="18663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6E54E8-5270-4BB5-AD6A-3014EA239F3C}">
      <dsp:nvSpPr>
        <dsp:cNvPr id="0" name=""/>
        <dsp:cNvSpPr/>
      </dsp:nvSpPr>
      <dsp:spPr>
        <a:xfrm>
          <a:off x="301115" y="2733393"/>
          <a:ext cx="3109218" cy="568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/>
            <a:t>71 applications from 62 different organizations </a:t>
          </a:r>
        </a:p>
      </dsp:txBody>
      <dsp:txXfrm>
        <a:off x="301115" y="2733393"/>
        <a:ext cx="3109218" cy="568404"/>
      </dsp:txXfrm>
    </dsp:sp>
    <dsp:sp modelId="{3A9F7EBA-1C51-4408-AFBB-0483724097C8}">
      <dsp:nvSpPr>
        <dsp:cNvPr id="0" name=""/>
        <dsp:cNvSpPr/>
      </dsp:nvSpPr>
      <dsp:spPr>
        <a:xfrm>
          <a:off x="301115" y="3346151"/>
          <a:ext cx="3109218" cy="421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</dsp:txBody>
      <dsp:txXfrm>
        <a:off x="301115" y="3346151"/>
        <a:ext cx="3109218" cy="421372"/>
      </dsp:txXfrm>
    </dsp:sp>
    <dsp:sp modelId="{2B38850C-92EA-4554-9EA7-A5D92AE27040}">
      <dsp:nvSpPr>
        <dsp:cNvPr id="0" name=""/>
        <dsp:cNvSpPr/>
      </dsp:nvSpPr>
      <dsp:spPr>
        <a:xfrm>
          <a:off x="4878046" y="662486"/>
          <a:ext cx="1685858" cy="18663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86EF5-2895-4126-8910-B8C7B01954A7}">
      <dsp:nvSpPr>
        <dsp:cNvPr id="0" name=""/>
        <dsp:cNvSpPr/>
      </dsp:nvSpPr>
      <dsp:spPr>
        <a:xfrm>
          <a:off x="4253263" y="2733393"/>
          <a:ext cx="3109218" cy="568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/>
            <a:t>All congressional districts received multiple applications</a:t>
          </a:r>
        </a:p>
      </dsp:txBody>
      <dsp:txXfrm>
        <a:off x="4253263" y="2733393"/>
        <a:ext cx="3109218" cy="568404"/>
      </dsp:txXfrm>
    </dsp:sp>
    <dsp:sp modelId="{0BC2168D-030D-4D56-B76D-3F61E9C0F31D}">
      <dsp:nvSpPr>
        <dsp:cNvPr id="0" name=""/>
        <dsp:cNvSpPr/>
      </dsp:nvSpPr>
      <dsp:spPr>
        <a:xfrm>
          <a:off x="4253263" y="3346151"/>
          <a:ext cx="3109218" cy="421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C8781B-90CF-4927-A78C-B5B1F3943C91}">
      <dsp:nvSpPr>
        <dsp:cNvPr id="0" name=""/>
        <dsp:cNvSpPr/>
      </dsp:nvSpPr>
      <dsp:spPr>
        <a:xfrm>
          <a:off x="8858194" y="662486"/>
          <a:ext cx="1685858" cy="18663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9B0F37-B670-4F0B-8842-D59F3DB22131}">
      <dsp:nvSpPr>
        <dsp:cNvPr id="0" name=""/>
        <dsp:cNvSpPr/>
      </dsp:nvSpPr>
      <dsp:spPr>
        <a:xfrm>
          <a:off x="8205411" y="2733393"/>
          <a:ext cx="3109218" cy="568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/>
            <a:t>All priority areas and strategies received 2+ applications </a:t>
          </a:r>
        </a:p>
      </dsp:txBody>
      <dsp:txXfrm>
        <a:off x="8205411" y="2733393"/>
        <a:ext cx="3109218" cy="568404"/>
      </dsp:txXfrm>
    </dsp:sp>
    <dsp:sp modelId="{27C5FBDC-48A9-439D-80F3-87C05225EA6C}">
      <dsp:nvSpPr>
        <dsp:cNvPr id="0" name=""/>
        <dsp:cNvSpPr/>
      </dsp:nvSpPr>
      <dsp:spPr>
        <a:xfrm>
          <a:off x="8205411" y="3346151"/>
          <a:ext cx="3109218" cy="421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5D2CB5-083B-4DB7-9341-7517AAEE4C19}">
      <dsp:nvSpPr>
        <dsp:cNvPr id="0" name=""/>
        <dsp:cNvSpPr/>
      </dsp:nvSpPr>
      <dsp:spPr>
        <a:xfrm>
          <a:off x="0" y="908268"/>
          <a:ext cx="6245265" cy="167680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9722C8-17DF-494E-B65C-30E729EADA9A}">
      <dsp:nvSpPr>
        <dsp:cNvPr id="0" name=""/>
        <dsp:cNvSpPr/>
      </dsp:nvSpPr>
      <dsp:spPr>
        <a:xfrm>
          <a:off x="507233" y="1285549"/>
          <a:ext cx="922242" cy="92224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3F75AC-E2F6-4AEC-B5FF-7AD94AC9EA1F}">
      <dsp:nvSpPr>
        <dsp:cNvPr id="0" name=""/>
        <dsp:cNvSpPr/>
      </dsp:nvSpPr>
      <dsp:spPr>
        <a:xfrm>
          <a:off x="1936708" y="908268"/>
          <a:ext cx="4308556" cy="1676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462" tIns="177462" rIns="177462" bIns="1774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67</a:t>
          </a:r>
          <a:r>
            <a:rPr lang="en-US" sz="2500" kern="1200" dirty="0"/>
            <a:t> Confirmations of Intent </a:t>
          </a:r>
        </a:p>
      </dsp:txBody>
      <dsp:txXfrm>
        <a:off x="1936708" y="908268"/>
        <a:ext cx="4308556" cy="1676804"/>
      </dsp:txXfrm>
    </dsp:sp>
    <dsp:sp modelId="{8019CFB9-4A7F-4542-BFE5-EA4DBD0F2C98}">
      <dsp:nvSpPr>
        <dsp:cNvPr id="0" name=""/>
        <dsp:cNvSpPr/>
      </dsp:nvSpPr>
      <dsp:spPr>
        <a:xfrm>
          <a:off x="0" y="3004274"/>
          <a:ext cx="6245265" cy="167680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DBBFC9-3A19-4544-B1F4-F5FBAF8CA8A2}">
      <dsp:nvSpPr>
        <dsp:cNvPr id="0" name=""/>
        <dsp:cNvSpPr/>
      </dsp:nvSpPr>
      <dsp:spPr>
        <a:xfrm>
          <a:off x="507233" y="3381554"/>
          <a:ext cx="922242" cy="92224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9E5B8C-234C-46CF-93CC-9675A8DC74D1}">
      <dsp:nvSpPr>
        <dsp:cNvPr id="0" name=""/>
        <dsp:cNvSpPr/>
      </dsp:nvSpPr>
      <dsp:spPr>
        <a:xfrm>
          <a:off x="1936708" y="3004274"/>
          <a:ext cx="4308556" cy="1676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462" tIns="177462" rIns="177462" bIns="1774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Application Closes June 23</a:t>
          </a:r>
          <a:r>
            <a:rPr lang="en-US" sz="2500" kern="1200" baseline="30000"/>
            <a:t>rd</a:t>
          </a:r>
          <a:r>
            <a:rPr lang="en-US" sz="2500" kern="1200"/>
            <a:t> </a:t>
          </a:r>
        </a:p>
      </dsp:txBody>
      <dsp:txXfrm>
        <a:off x="1936708" y="3004274"/>
        <a:ext cx="4308556" cy="16768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C9FDAF-C737-4220-8BD7-413EB9F105A1}">
      <dsp:nvSpPr>
        <dsp:cNvPr id="0" name=""/>
        <dsp:cNvSpPr/>
      </dsp:nvSpPr>
      <dsp:spPr>
        <a:xfrm rot="5400000">
          <a:off x="337477" y="2241119"/>
          <a:ext cx="1011602" cy="168328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62760E-F261-4580-94A6-B482D9F54D46}">
      <dsp:nvSpPr>
        <dsp:cNvPr id="0" name=""/>
        <dsp:cNvSpPr/>
      </dsp:nvSpPr>
      <dsp:spPr>
        <a:xfrm>
          <a:off x="168616" y="2744058"/>
          <a:ext cx="1519678" cy="1332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June – July 2023: Treatment Initial Review &amp; Board Report Development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0070C0"/>
              </a:solidFill>
            </a:rPr>
            <a:t>6/23 – Prevention RFP Closes </a:t>
          </a:r>
        </a:p>
      </dsp:txBody>
      <dsp:txXfrm>
        <a:off x="168616" y="2744058"/>
        <a:ext cx="1519678" cy="1332087"/>
      </dsp:txXfrm>
    </dsp:sp>
    <dsp:sp modelId="{85813082-62C3-4543-94B9-3A0A5A32C11E}">
      <dsp:nvSpPr>
        <dsp:cNvPr id="0" name=""/>
        <dsp:cNvSpPr/>
      </dsp:nvSpPr>
      <dsp:spPr>
        <a:xfrm>
          <a:off x="1401563" y="2117194"/>
          <a:ext cx="286731" cy="28673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13CCC2-2BBA-42EA-B295-C65C7FFA94D8}">
      <dsp:nvSpPr>
        <dsp:cNvPr id="0" name=""/>
        <dsp:cNvSpPr/>
      </dsp:nvSpPr>
      <dsp:spPr>
        <a:xfrm rot="5400000">
          <a:off x="2197861" y="1780765"/>
          <a:ext cx="1011602" cy="168328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10699A-E85C-4AF6-828E-211888CBA0CD}">
      <dsp:nvSpPr>
        <dsp:cNvPr id="0" name=""/>
        <dsp:cNvSpPr/>
      </dsp:nvSpPr>
      <dsp:spPr>
        <a:xfrm>
          <a:off x="2028999" y="2283705"/>
          <a:ext cx="1519678" cy="1332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7/28: Submit Treatment Summary Reports to KFA Board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7030A0"/>
              </a:solidFill>
            </a:rPr>
            <a:t>~July - Release of Needs Assessment RFP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0070C0"/>
              </a:solidFill>
            </a:rPr>
            <a:t>July-August Prevention Initial Review &amp; Board Report Development</a:t>
          </a:r>
        </a:p>
      </dsp:txBody>
      <dsp:txXfrm>
        <a:off x="2028999" y="2283705"/>
        <a:ext cx="1519678" cy="1332087"/>
      </dsp:txXfrm>
    </dsp:sp>
    <dsp:sp modelId="{0A72BBAE-7E16-4E5C-A85B-667F65057A06}">
      <dsp:nvSpPr>
        <dsp:cNvPr id="0" name=""/>
        <dsp:cNvSpPr/>
      </dsp:nvSpPr>
      <dsp:spPr>
        <a:xfrm>
          <a:off x="3261946" y="1656840"/>
          <a:ext cx="286731" cy="28673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7FC84D-B465-4B73-AFFD-2C5AB2AC887D}">
      <dsp:nvSpPr>
        <dsp:cNvPr id="0" name=""/>
        <dsp:cNvSpPr/>
      </dsp:nvSpPr>
      <dsp:spPr>
        <a:xfrm rot="5400000">
          <a:off x="4058244" y="1320412"/>
          <a:ext cx="1011602" cy="1683284"/>
        </a:xfrm>
        <a:prstGeom prst="corner">
          <a:avLst>
            <a:gd name="adj1" fmla="val 16120"/>
            <a:gd name="adj2" fmla="val 16110"/>
          </a:avLst>
        </a:prstGeom>
        <a:solidFill>
          <a:srgbClr val="4472C4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3BB8FC-ECBC-446F-AAEF-CE53639112AB}">
      <dsp:nvSpPr>
        <dsp:cNvPr id="0" name=""/>
        <dsp:cNvSpPr/>
      </dsp:nvSpPr>
      <dsp:spPr>
        <a:xfrm>
          <a:off x="3889383" y="1823351"/>
          <a:ext cx="1519678" cy="1332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8/11: KFA Board Treatment Applicant Review/ Selection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0070C0"/>
              </a:solidFill>
            </a:rPr>
            <a:t>8/25: Submit Prevention Summary Reports to KFA Board </a:t>
          </a:r>
        </a:p>
      </dsp:txBody>
      <dsp:txXfrm>
        <a:off x="3889383" y="1823351"/>
        <a:ext cx="1519678" cy="1332087"/>
      </dsp:txXfrm>
    </dsp:sp>
    <dsp:sp modelId="{D4CE08BE-9153-4B4F-8A03-64F1D27B94E0}">
      <dsp:nvSpPr>
        <dsp:cNvPr id="0" name=""/>
        <dsp:cNvSpPr/>
      </dsp:nvSpPr>
      <dsp:spPr>
        <a:xfrm>
          <a:off x="5122329" y="1196486"/>
          <a:ext cx="286731" cy="28673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0BC24C-CA7D-48EF-94C7-FC4B4AD17F07}">
      <dsp:nvSpPr>
        <dsp:cNvPr id="0" name=""/>
        <dsp:cNvSpPr/>
      </dsp:nvSpPr>
      <dsp:spPr>
        <a:xfrm rot="5400000">
          <a:off x="5918628" y="860058"/>
          <a:ext cx="1011602" cy="168328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5CC4E7-CDA6-4ECC-A424-76245B2F421B}">
      <dsp:nvSpPr>
        <dsp:cNvPr id="0" name=""/>
        <dsp:cNvSpPr/>
      </dsp:nvSpPr>
      <dsp:spPr>
        <a:xfrm>
          <a:off x="5749766" y="1362997"/>
          <a:ext cx="1519678" cy="1332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9/1: Treatment Awardee Notification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0070C0"/>
              </a:solidFill>
            </a:rPr>
            <a:t>9/8: KFA Board Prevention Applicant Review/ Selection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7030A0"/>
              </a:solidFill>
            </a:rPr>
            <a:t>Sept/Oct Needs Assessment vendor selection</a:t>
          </a:r>
        </a:p>
      </dsp:txBody>
      <dsp:txXfrm>
        <a:off x="5749766" y="1362997"/>
        <a:ext cx="1519678" cy="1332087"/>
      </dsp:txXfrm>
    </dsp:sp>
    <dsp:sp modelId="{C29F2942-0DCA-44B6-8100-4D15C8962BFD}">
      <dsp:nvSpPr>
        <dsp:cNvPr id="0" name=""/>
        <dsp:cNvSpPr/>
      </dsp:nvSpPr>
      <dsp:spPr>
        <a:xfrm>
          <a:off x="6982713" y="736133"/>
          <a:ext cx="286731" cy="28673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43D006-3868-44C9-AAC9-9D97BC25B604}">
      <dsp:nvSpPr>
        <dsp:cNvPr id="0" name=""/>
        <dsp:cNvSpPr/>
      </dsp:nvSpPr>
      <dsp:spPr>
        <a:xfrm rot="5400000">
          <a:off x="7779011" y="399704"/>
          <a:ext cx="1011602" cy="168328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773D3E-DAD9-46CA-B81E-F2C116FCEAEA}">
      <dsp:nvSpPr>
        <dsp:cNvPr id="0" name=""/>
        <dsp:cNvSpPr/>
      </dsp:nvSpPr>
      <dsp:spPr>
        <a:xfrm>
          <a:off x="7610149" y="902644"/>
          <a:ext cx="1519678" cy="1332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0070C0"/>
              </a:solidFill>
            </a:rPr>
            <a:t>10/2: Prevention Awardee Notification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Sept-Nov: All 3 Grant Periods Begin (Treatment, </a:t>
          </a:r>
          <a:r>
            <a:rPr lang="en-US" sz="1600" kern="1200" dirty="0">
              <a:solidFill>
                <a:srgbClr val="0070C0"/>
              </a:solidFill>
            </a:rPr>
            <a:t>Prevention</a:t>
          </a:r>
          <a:r>
            <a:rPr lang="en-US" sz="1600" kern="1200" dirty="0"/>
            <a:t>, </a:t>
          </a:r>
          <a:r>
            <a:rPr lang="en-US" sz="1600" kern="1200" dirty="0">
              <a:solidFill>
                <a:srgbClr val="7030A0"/>
              </a:solidFill>
            </a:rPr>
            <a:t>Needs Assessment</a:t>
          </a:r>
          <a:r>
            <a:rPr lang="en-US" sz="1600" kern="1200" dirty="0"/>
            <a:t>) </a:t>
          </a:r>
          <a:br>
            <a:rPr lang="en-US" sz="1600" kern="1200" dirty="0"/>
          </a:br>
          <a:endParaRPr lang="en-US" sz="1600" kern="1200" dirty="0"/>
        </a:p>
      </dsp:txBody>
      <dsp:txXfrm>
        <a:off x="7610149" y="902644"/>
        <a:ext cx="1519678" cy="1332087"/>
      </dsp:txXfrm>
    </dsp:sp>
    <dsp:sp modelId="{610B079E-FF82-4AF6-9155-795A2BC2FB8B}">
      <dsp:nvSpPr>
        <dsp:cNvPr id="0" name=""/>
        <dsp:cNvSpPr/>
      </dsp:nvSpPr>
      <dsp:spPr>
        <a:xfrm>
          <a:off x="8843096" y="275779"/>
          <a:ext cx="286731" cy="28673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C3271E-13BF-4754-835E-5C049C0109E3}">
      <dsp:nvSpPr>
        <dsp:cNvPr id="0" name=""/>
        <dsp:cNvSpPr/>
      </dsp:nvSpPr>
      <dsp:spPr>
        <a:xfrm rot="5400000">
          <a:off x="9639394" y="-60649"/>
          <a:ext cx="1011602" cy="168328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C2727B-1366-4207-B230-0C2321168C39}">
      <dsp:nvSpPr>
        <dsp:cNvPr id="0" name=""/>
        <dsp:cNvSpPr/>
      </dsp:nvSpPr>
      <dsp:spPr>
        <a:xfrm>
          <a:off x="9472170" y="442290"/>
          <a:ext cx="1519678" cy="1332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Treatment, </a:t>
          </a:r>
          <a:r>
            <a:rPr lang="en-US" sz="1600" kern="1200" dirty="0">
              <a:solidFill>
                <a:srgbClr val="0070C0"/>
              </a:solidFill>
            </a:rPr>
            <a:t>Prevention, </a:t>
          </a:r>
          <a:r>
            <a:rPr lang="en-US" sz="1600" kern="1200" dirty="0"/>
            <a:t>and </a:t>
          </a:r>
          <a:r>
            <a:rPr lang="en-US" sz="1600" kern="1200" dirty="0">
              <a:solidFill>
                <a:srgbClr val="7030A0"/>
              </a:solidFill>
            </a:rPr>
            <a:t>Needs Assessment </a:t>
          </a:r>
          <a:r>
            <a:rPr lang="en-US" sz="1600" kern="1200" dirty="0"/>
            <a:t>Grant Periods Estimated to End</a:t>
          </a:r>
        </a:p>
      </dsp:txBody>
      <dsp:txXfrm>
        <a:off x="9472170" y="442290"/>
        <a:ext cx="1519678" cy="1332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E4ABD-EF53-4463-8E93-66329A2A938A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51226-564B-484E-9AB1-F1DE2684F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90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51226-564B-484E-9AB1-F1DE2684FF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98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48 confirmations as of 5/30</a:t>
            </a:r>
          </a:p>
          <a:p>
            <a:r>
              <a:rPr lang="en-US" dirty="0"/>
              <a:t>Webinar 1 = 32 attendees</a:t>
            </a:r>
          </a:p>
          <a:p>
            <a:r>
              <a:rPr lang="en-US" dirty="0"/>
              <a:t>Webinar 2 = </a:t>
            </a:r>
            <a:r>
              <a:rPr lang="en-US"/>
              <a:t>29 attendees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51226-564B-484E-9AB1-F1DE2684FF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22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37926-0B02-CDC5-9676-01ABACE69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07BAB2-10F6-4FD7-EBB4-7B3E3AD5DD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8F0BA-2820-2C70-147E-E2106671C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C342-5FA8-4DEA-8B5D-B1B4C5A78367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055A6-4BB6-4C7D-C1E4-988ADCD04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30063-BF18-06A4-54E0-58CA6E6A2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8C74-D2A1-45F5-A0F3-BEBCDCD8E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42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32DF-B040-EAF9-E8C9-969093F08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7663F3-E8F9-C5C6-1299-2CB220682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E7497-4394-9E37-ADD8-029A9AEEF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C342-5FA8-4DEA-8B5D-B1B4C5A78367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3D15B-25BC-0783-5C2D-9BFD77944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9395C-F443-5364-2A4B-1BD24B214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8C74-D2A1-45F5-A0F3-BEBCDCD8E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2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898979-187C-3823-0965-E4033F9430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3DC845-1DD4-7BB0-7226-C131AFC2C8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4DF3F-3C7C-0975-1E6C-46AB0A167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C342-5FA8-4DEA-8B5D-B1B4C5A78367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3A54A-EF28-8E68-BF46-CF56BC1B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7D4D9-3ADD-ED08-07F1-EC6DAC9E5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8C74-D2A1-45F5-A0F3-BEBCDCD8E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5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9F0F0-FED1-B139-8D33-8BAA3C0F0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181AB-607E-FA26-F01C-15226297F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0F12F-2F2E-6D80-ED81-C02A26607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C342-5FA8-4DEA-8B5D-B1B4C5A78367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F3160-9CA4-CC3B-3202-9F30EB138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1EA93-5729-3A5E-A6C1-4EBC430A3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8C74-D2A1-45F5-A0F3-BEBCDCD8E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18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5B7DC-F2A6-5B34-9DC3-24417702B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44BA2-BE91-CF6C-2894-694C4C34E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540DE-410F-D7C4-3B54-7BAA55314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C342-5FA8-4DEA-8B5D-B1B4C5A78367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C1AA2-5218-6B8E-4AD0-B2977AB0B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F335C-AEBB-4E42-E5E2-DC36507A8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8C74-D2A1-45F5-A0F3-BEBCDCD8E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5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E0F7-D1FE-F14F-F229-2F2B1BF9B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130A5-3288-639E-B04B-6BAEF4B48F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D6968D-7DAA-B5F6-492A-43F38C674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600826-963E-F20F-B6A8-AC68AAAF7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C342-5FA8-4DEA-8B5D-B1B4C5A78367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7C287-71C4-5548-0196-1351302AB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148B0-92B7-7D40-968A-F9F7563F8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8C74-D2A1-45F5-A0F3-BEBCDCD8E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63D09-379F-1EA2-9A08-859B09A52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C6A7D-6CD7-5CD8-52AF-B2D7B2BE9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4B27C4-CAB0-11E6-2C3F-5D5387080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8BB541-42F5-0C10-2F7E-D31ECDBE00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992DDE-6DA6-1DC2-991A-4D418081C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0F929B-0B35-13B5-2D68-00D3CD2EC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C342-5FA8-4DEA-8B5D-B1B4C5A78367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01A77E-F08C-C844-CB97-9D02B5565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0A3F22-4B66-02C7-03D3-2F9C5A720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8C74-D2A1-45F5-A0F3-BEBCDCD8E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4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CB238-5950-F1D3-DD48-40DDB8D64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98CD0A-C2A7-769D-CADD-199776870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C342-5FA8-4DEA-8B5D-B1B4C5A78367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3C1AF-442F-FC85-9C74-61D841F0B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4810BE-BC09-57EA-449C-B71FEDA62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8C74-D2A1-45F5-A0F3-BEBCDCD8E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38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AE2F57-F74A-B533-7886-861FBD0C8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C342-5FA8-4DEA-8B5D-B1B4C5A78367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EEAE5D-3C1B-B061-B6DF-9A0E2E141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E1FCE-3786-7957-C0B0-D9999B136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8C74-D2A1-45F5-A0F3-BEBCDCD8E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77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C19EB-E874-E8F1-ADAD-E95D42199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3A06D-95AC-2AB6-1DC4-07D2DE82F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FD8C5B-DFF3-501D-1D93-37B2775C2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9FBC8D-C93E-0DEE-2CDE-08B9B2BE4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C342-5FA8-4DEA-8B5D-B1B4C5A78367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AB4665-A566-9056-C4D3-536C2CBB3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51AD20-475E-BF67-37F6-B9817F0B4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8C74-D2A1-45F5-A0F3-BEBCDCD8E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79203-F8E3-2CC8-EEAF-F95D723B1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0E4335-3397-86D5-28D9-B0ECC7CF5C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21A8DD-D5D7-C91C-6C9E-F28AEAD7A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FAC7E-023C-70B1-B311-D9CB1E9E5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C342-5FA8-4DEA-8B5D-B1B4C5A78367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3D1FAE-EA16-4144-F8AA-2FEF52B87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8B7D1F-6FCB-4FFC-A6F8-09EE85FC5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8C74-D2A1-45F5-A0F3-BEBCDCD8E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4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DDE171-FE3E-7F28-0B67-4B5E2C985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BA5F0-1978-DA65-3361-5DE6398D8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BE673-F1F3-9881-AF98-D5EFF4B46F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6C342-5FA8-4DEA-8B5D-B1B4C5A78367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A99BB-5E7A-8BC3-86BF-9E6332863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E204A-863C-9674-CF30-E38566BECE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78C74-D2A1-45F5-A0F3-BEBCDCD8E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9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C39AB9-A478-7020-D95E-427CC9AC2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en-US" sz="7200"/>
              <a:t>Kansas Fights Addiction</a:t>
            </a:r>
            <a:br>
              <a:rPr lang="en-US" sz="7200"/>
            </a:br>
            <a:r>
              <a:rPr lang="en-US" sz="7200"/>
              <a:t>Request For Proposals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C661AD-919F-80DB-58D7-17DE41FF4C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rmAutofit/>
          </a:bodyPr>
          <a:lstStyle/>
          <a:p>
            <a:r>
              <a:rPr lang="en-US" dirty="0"/>
              <a:t>6/9/23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ChangeAspect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818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92DFD-7261-2CC7-B3DE-4E6C15514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Recap Treatment RFP Applicants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B2346CC-B23A-27FB-6914-A6D923ADA3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993275"/>
              </p:ext>
            </p:extLst>
          </p:nvPr>
        </p:nvGraphicFramePr>
        <p:xfrm>
          <a:off x="308512" y="1690688"/>
          <a:ext cx="11316929" cy="4928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0859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map&#10;&#10;Description automatically generated with medium confidence">
            <a:extLst>
              <a:ext uri="{FF2B5EF4-FFF2-40B4-BE49-F238E27FC236}">
                <a16:creationId xmlns:a16="http://schemas.microsoft.com/office/drawing/2014/main" id="{FEE71119-6E9B-DF53-4B62-7B72C9439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729" y="439659"/>
            <a:ext cx="10559845" cy="6201567"/>
          </a:xfrm>
        </p:spPr>
      </p:pic>
    </p:spTree>
    <p:extLst>
      <p:ext uri="{BB962C8B-B14F-4D97-AF65-F5344CB8AC3E}">
        <p14:creationId xmlns:p14="http://schemas.microsoft.com/office/powerpoint/2010/main" val="3307095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omputer screen&#10;&#10;Description automatically generated with medium confidence">
            <a:extLst>
              <a:ext uri="{FF2B5EF4-FFF2-40B4-BE49-F238E27FC236}">
                <a16:creationId xmlns:a16="http://schemas.microsoft.com/office/drawing/2014/main" id="{8E76E224-0F32-2C9A-914F-8D42DBEE8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69" y="-278025"/>
            <a:ext cx="10346863" cy="77575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FBEDC3-7471-6B23-9E8E-0C6AB6EA639F}"/>
              </a:ext>
            </a:extLst>
          </p:cNvPr>
          <p:cNvSpPr txBox="1"/>
          <p:nvPr/>
        </p:nvSpPr>
        <p:spPr>
          <a:xfrm>
            <a:off x="3545783" y="6404692"/>
            <a:ext cx="5100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*16 propose statewide coverage</a:t>
            </a:r>
          </a:p>
        </p:txBody>
      </p:sp>
    </p:spTree>
    <p:extLst>
      <p:ext uri="{BB962C8B-B14F-4D97-AF65-F5344CB8AC3E}">
        <p14:creationId xmlns:p14="http://schemas.microsoft.com/office/powerpoint/2010/main" val="3828145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E5C185-DA82-BF2C-1403-219C487A5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n-US" sz="6800"/>
              <a:t>Prevention RFP Update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3D70F75-9FA6-12C4-00AF-E1952BB04D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20706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56171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646A3-EAF9-7ECE-9B63-AE701285C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505618"/>
            <a:ext cx="7419972" cy="1325563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4472C4"/>
                </a:solidFill>
                <a:latin typeface="Arial Black" panose="020B0A04020102020204" pitchFamily="34" charset="0"/>
              </a:rPr>
              <a:t>Moving Forward </a:t>
            </a:r>
            <a:br>
              <a:rPr lang="en-US" sz="3200" b="1" dirty="0">
                <a:solidFill>
                  <a:srgbClr val="4472C4"/>
                </a:solidFill>
                <a:latin typeface="Arial Black" panose="020B0A04020102020204" pitchFamily="34" charset="0"/>
              </a:rPr>
            </a:br>
            <a:r>
              <a:rPr lang="en-US" sz="3200" b="1" dirty="0">
                <a:solidFill>
                  <a:srgbClr val="4472C4"/>
                </a:solidFill>
                <a:latin typeface="Arial Black" panose="020B0A04020102020204" pitchFamily="34" charset="0"/>
              </a:rPr>
              <a:t>RFP 1, 2, &amp; Needs Assessment </a:t>
            </a:r>
            <a:br>
              <a:rPr lang="en-US" sz="3200" b="1" dirty="0">
                <a:solidFill>
                  <a:srgbClr val="4472C4"/>
                </a:solidFill>
                <a:latin typeface="Arial Black" panose="020B0A04020102020204" pitchFamily="34" charset="0"/>
              </a:rPr>
            </a:br>
            <a:r>
              <a:rPr lang="en-US" sz="3200" b="1" dirty="0">
                <a:solidFill>
                  <a:srgbClr val="4472C4"/>
                </a:solidFill>
                <a:latin typeface="Arial Black" panose="020B0A04020102020204" pitchFamily="34" charset="0"/>
              </a:rPr>
              <a:t>Estimated Timelines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D9746A7-BB6A-AC13-7777-620247D5D7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986917"/>
              </p:ext>
            </p:extLst>
          </p:nvPr>
        </p:nvGraphicFramePr>
        <p:xfrm>
          <a:off x="523876" y="1168400"/>
          <a:ext cx="10991849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A3AAEC1-AC90-9688-82F9-627AB3F1036E}"/>
              </a:ext>
            </a:extLst>
          </p:cNvPr>
          <p:cNvSpPr txBox="1"/>
          <p:nvPr/>
        </p:nvSpPr>
        <p:spPr>
          <a:xfrm>
            <a:off x="523876" y="3087578"/>
            <a:ext cx="1714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June </a:t>
            </a:r>
          </a:p>
          <a:p>
            <a:r>
              <a:rPr lang="en-US" b="1" dirty="0">
                <a:latin typeface="Arial Black" panose="020B0A04020102020204" pitchFamily="34" charset="0"/>
              </a:rPr>
              <a:t>2023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254A48-16A8-16BE-3D3F-45BA37708A41}"/>
              </a:ext>
            </a:extLst>
          </p:cNvPr>
          <p:cNvSpPr txBox="1"/>
          <p:nvPr/>
        </p:nvSpPr>
        <p:spPr>
          <a:xfrm>
            <a:off x="2414588" y="2648198"/>
            <a:ext cx="1714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July</a:t>
            </a:r>
          </a:p>
          <a:p>
            <a:r>
              <a:rPr lang="en-US" b="1" dirty="0">
                <a:latin typeface="Arial Black" panose="020B0A04020102020204" pitchFamily="34" charset="0"/>
              </a:rPr>
              <a:t>2023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C7E98A-54E2-053F-999A-590555392BB5}"/>
              </a:ext>
            </a:extLst>
          </p:cNvPr>
          <p:cNvSpPr txBox="1"/>
          <p:nvPr/>
        </p:nvSpPr>
        <p:spPr>
          <a:xfrm>
            <a:off x="4276725" y="2170797"/>
            <a:ext cx="1714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August</a:t>
            </a:r>
          </a:p>
          <a:p>
            <a:r>
              <a:rPr lang="en-US" b="1" dirty="0">
                <a:latin typeface="Arial Black" panose="020B0A04020102020204" pitchFamily="34" charset="0"/>
              </a:rPr>
              <a:t>2023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B7337-FDB5-0077-177E-058CB66027BC}"/>
              </a:ext>
            </a:extLst>
          </p:cNvPr>
          <p:cNvSpPr txBox="1"/>
          <p:nvPr/>
        </p:nvSpPr>
        <p:spPr>
          <a:xfrm>
            <a:off x="6110288" y="1702375"/>
            <a:ext cx="1714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September</a:t>
            </a:r>
          </a:p>
          <a:p>
            <a:r>
              <a:rPr lang="en-US" b="1" dirty="0">
                <a:latin typeface="Arial Black" panose="020B0A04020102020204" pitchFamily="34" charset="0"/>
              </a:rPr>
              <a:t>2023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014696-9914-D844-B1F6-EB8964CCCBDD}"/>
              </a:ext>
            </a:extLst>
          </p:cNvPr>
          <p:cNvSpPr txBox="1"/>
          <p:nvPr/>
        </p:nvSpPr>
        <p:spPr>
          <a:xfrm>
            <a:off x="7943848" y="1257875"/>
            <a:ext cx="1714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October</a:t>
            </a:r>
          </a:p>
          <a:p>
            <a:r>
              <a:rPr lang="en-US" b="1" dirty="0">
                <a:latin typeface="Arial Black" panose="020B0A04020102020204" pitchFamily="34" charset="0"/>
              </a:rPr>
              <a:t>2023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4C60E3-0C46-F63C-9113-114F6730B1DA}"/>
              </a:ext>
            </a:extLst>
          </p:cNvPr>
          <p:cNvSpPr txBox="1"/>
          <p:nvPr/>
        </p:nvSpPr>
        <p:spPr>
          <a:xfrm>
            <a:off x="9725022" y="805903"/>
            <a:ext cx="2371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September 2024-November 2024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F57D8C-87F8-E12D-1AF1-11DDCDD63D0B}"/>
              </a:ext>
            </a:extLst>
          </p:cNvPr>
          <p:cNvSpPr txBox="1"/>
          <p:nvPr/>
        </p:nvSpPr>
        <p:spPr>
          <a:xfrm>
            <a:off x="8343900" y="5519738"/>
            <a:ext cx="3667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/>
              <a:t>Ongoing: </a:t>
            </a:r>
            <a:r>
              <a:rPr lang="en-US" sz="2400" i="1" dirty="0"/>
              <a:t>updates to KFA board on all grants  </a:t>
            </a:r>
          </a:p>
        </p:txBody>
      </p:sp>
    </p:spTree>
    <p:extLst>
      <p:ext uri="{BB962C8B-B14F-4D97-AF65-F5344CB8AC3E}">
        <p14:creationId xmlns:p14="http://schemas.microsoft.com/office/powerpoint/2010/main" val="4112168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217</Words>
  <Application>Microsoft Office PowerPoint</Application>
  <PresentationFormat>Widescreen</PresentationFormat>
  <Paragraphs>41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Office Theme</vt:lpstr>
      <vt:lpstr>Kansas Fights Addiction Request For Proposals Updates</vt:lpstr>
      <vt:lpstr>Recap Treatment RFP Applicants </vt:lpstr>
      <vt:lpstr>PowerPoint Presentation</vt:lpstr>
      <vt:lpstr>PowerPoint Presentation</vt:lpstr>
      <vt:lpstr>Prevention RFP Update </vt:lpstr>
      <vt:lpstr>Moving Forward  RFP 1, 2, &amp; Needs Assessment  Estimated Timelines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Krista Machado</dc:creator>
  <cp:lastModifiedBy>Connie Burns</cp:lastModifiedBy>
  <cp:revision>6</cp:revision>
  <cp:lastPrinted>2023-06-02T14:54:26Z</cp:lastPrinted>
  <dcterms:created xsi:type="dcterms:W3CDTF">2023-05-30T14:32:43Z</dcterms:created>
  <dcterms:modified xsi:type="dcterms:W3CDTF">2023-06-02T16:53:00Z</dcterms:modified>
</cp:coreProperties>
</file>